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8" r:id="rId2"/>
    <p:sldId id="507" r:id="rId3"/>
    <p:sldId id="499" r:id="rId4"/>
    <p:sldId id="354" r:id="rId5"/>
    <p:sldId id="572" r:id="rId6"/>
    <p:sldId id="500" r:id="rId7"/>
    <p:sldId id="561" r:id="rId8"/>
    <p:sldId id="355" r:id="rId9"/>
    <p:sldId id="460" r:id="rId10"/>
    <p:sldId id="358" r:id="rId11"/>
    <p:sldId id="502" r:id="rId12"/>
    <p:sldId id="356" r:id="rId13"/>
    <p:sldId id="506" r:id="rId14"/>
    <p:sldId id="505" r:id="rId15"/>
    <p:sldId id="508" r:id="rId16"/>
    <p:sldId id="509" r:id="rId17"/>
    <p:sldId id="511" r:id="rId18"/>
    <p:sldId id="573" r:id="rId19"/>
    <p:sldId id="574" r:id="rId20"/>
    <p:sldId id="512" r:id="rId21"/>
    <p:sldId id="515" r:id="rId22"/>
    <p:sldId id="516" r:id="rId23"/>
    <p:sldId id="467" r:id="rId24"/>
    <p:sldId id="517" r:id="rId25"/>
    <p:sldId id="518" r:id="rId26"/>
    <p:sldId id="519" r:id="rId27"/>
    <p:sldId id="469" r:id="rId28"/>
    <p:sldId id="520" r:id="rId29"/>
    <p:sldId id="521" r:id="rId30"/>
    <p:sldId id="524" r:id="rId31"/>
    <p:sldId id="522" r:id="rId32"/>
    <p:sldId id="471" r:id="rId33"/>
    <p:sldId id="523" r:id="rId34"/>
    <p:sldId id="472" r:id="rId35"/>
    <p:sldId id="473" r:id="rId36"/>
    <p:sldId id="474" r:id="rId37"/>
    <p:sldId id="475" r:id="rId38"/>
    <p:sldId id="575" r:id="rId39"/>
    <p:sldId id="527" r:id="rId40"/>
    <p:sldId id="529" r:id="rId41"/>
    <p:sldId id="530" r:id="rId42"/>
    <p:sldId id="531" r:id="rId43"/>
    <p:sldId id="532" r:id="rId44"/>
    <p:sldId id="533" r:id="rId45"/>
    <p:sldId id="479" r:id="rId46"/>
    <p:sldId id="370" r:id="rId47"/>
    <p:sldId id="481" r:id="rId48"/>
    <p:sldId id="535" r:id="rId49"/>
    <p:sldId id="536" r:id="rId50"/>
    <p:sldId id="537" r:id="rId51"/>
    <p:sldId id="538" r:id="rId52"/>
    <p:sldId id="539" r:id="rId53"/>
    <p:sldId id="540" r:id="rId54"/>
    <p:sldId id="541" r:id="rId55"/>
    <p:sldId id="542" r:id="rId56"/>
    <p:sldId id="578" r:id="rId57"/>
    <p:sldId id="577" r:id="rId58"/>
    <p:sldId id="558" r:id="rId59"/>
    <p:sldId id="544" r:id="rId60"/>
    <p:sldId id="545" r:id="rId61"/>
    <p:sldId id="546" r:id="rId62"/>
    <p:sldId id="556" r:id="rId63"/>
    <p:sldId id="564" r:id="rId64"/>
    <p:sldId id="548" r:id="rId65"/>
    <p:sldId id="549" r:id="rId66"/>
    <p:sldId id="579" r:id="rId67"/>
    <p:sldId id="550" r:id="rId68"/>
    <p:sldId id="553" r:id="rId69"/>
    <p:sldId id="580" r:id="rId70"/>
    <p:sldId id="559" r:id="rId71"/>
    <p:sldId id="571" r:id="rId72"/>
    <p:sldId id="485" r:id="rId7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FC0D1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4" autoAdjust="0"/>
    <p:restoredTop sz="94660"/>
  </p:normalViewPr>
  <p:slideViewPr>
    <p:cSldViewPr>
      <p:cViewPr>
        <p:scale>
          <a:sx n="90" d="100"/>
          <a:sy n="90" d="100"/>
        </p:scale>
        <p:origin x="-564" y="-6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26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9396581916801251"/>
          <c:y val="0.19635850893832527"/>
          <c:w val="0.47969411801651035"/>
          <c:h val="0.73135330324950754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rgbClr val="9999FF"/>
            </a:solidFill>
            <a:ln w="15197">
              <a:solidFill>
                <a:srgbClr val="000000"/>
              </a:solidFill>
              <a:prstDash val="solid"/>
            </a:ln>
          </c:spPr>
          <c:explosion val="12"/>
          <c:dPt>
            <c:idx val="0"/>
            <c:bubble3D val="0"/>
            <c:spPr>
              <a:solidFill>
                <a:srgbClr val="FF0000"/>
              </a:solidFill>
              <a:ln w="15197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explosion val="5"/>
            <c:spPr>
              <a:solidFill>
                <a:srgbClr val="0000FF"/>
              </a:solidFill>
              <a:ln w="15197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CC99"/>
              </a:solidFill>
              <a:ln w="15197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FF8080"/>
              </a:solidFill>
              <a:ln w="15197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0000FF"/>
              </a:solidFill>
              <a:ln w="15197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0.12081217421721629"/>
                  <c:y val="1.966493827540401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7949352894148374"/>
                  <c:y val="-0.1372492129189004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4.6857546864089231E-3"/>
                  <c:y val="-8.9890632910652642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2.0920428638659207E-2"/>
                  <c:y val="-1.681463131927056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4.0448313747657276E-2"/>
                  <c:y val="-3.4391982140201212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11613241670363222"/>
                  <c:y val="2.3909900919732746E-2"/>
                </c:manualLayout>
              </c:layout>
              <c:numFmt formatCode="\О\с\н\о\в\н\о\й" sourceLinked="0"/>
              <c:spPr>
                <a:noFill/>
                <a:ln w="30394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rgbClr val="FFFF00"/>
                      </a:solidFill>
                      <a:latin typeface="Verdana" pitchFamily="34" charset="0"/>
                      <a:ea typeface="Times New Roman CYR"/>
                      <a:cs typeface="Times New Roman CYR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%" sourceLinked="0"/>
            <c:spPr>
              <a:noFill/>
              <a:ln w="30394">
                <a:noFill/>
              </a:ln>
            </c:spPr>
            <c:txPr>
              <a:bodyPr/>
              <a:lstStyle/>
              <a:p>
                <a:pPr>
                  <a:defRPr sz="2400" b="1" i="0" u="none" strike="noStrike" baseline="0">
                    <a:solidFill>
                      <a:srgbClr val="FFFF00"/>
                    </a:solidFill>
                    <a:latin typeface="Verdana" pitchFamily="34" charset="0"/>
                    <a:ea typeface="Times New Roman CYR"/>
                    <a:cs typeface="Times New Roman CYR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Государственная собственность</c:v>
                </c:pt>
                <c:pt idx="1">
                  <c:v>Муниципальная собственность</c:v>
                </c:pt>
              </c:strCache>
            </c:strRef>
          </c:cat>
          <c:val>
            <c:numRef>
              <c:f>Sheet1!$B$2:$C$2</c:f>
              <c:numCache>
                <c:formatCode>\О\с\н\о\в\н\о\й</c:formatCode>
                <c:ptCount val="2"/>
                <c:pt idx="0">
                  <c:v>3.2</c:v>
                </c:pt>
                <c:pt idx="1">
                  <c:v>16.47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30394">
          <a:noFill/>
        </a:ln>
      </c:spPr>
    </c:plotArea>
    <c:legend>
      <c:legendPos val="r"/>
      <c:layout>
        <c:manualLayout>
          <c:xMode val="edge"/>
          <c:yMode val="edge"/>
          <c:x val="0"/>
          <c:y val="3.101677128110744E-3"/>
          <c:w val="0.55313571449444709"/>
          <c:h val="0.28372481627447549"/>
        </c:manualLayout>
      </c:layout>
      <c:overlay val="0"/>
      <c:spPr>
        <a:noFill/>
        <a:ln w="30394">
          <a:noFill/>
        </a:ln>
      </c:spPr>
      <c:txPr>
        <a:bodyPr/>
        <a:lstStyle/>
        <a:p>
          <a:pPr>
            <a:defRPr sz="2300" b="1" i="0" u="none" strike="noStrike" baseline="0">
              <a:solidFill>
                <a:srgbClr val="000000"/>
              </a:solidFill>
              <a:latin typeface="Verdana" pitchFamily="34" charset="0"/>
              <a:ea typeface="Times New Roman CYR"/>
              <a:cs typeface="Times New Roman CYR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2453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5031B8-6F10-4FAB-BDB3-E5C917E5709C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AAD06E9-0F63-4065-96B3-738F48257A6D}">
      <dgm:prSet phldrT="[Текст]"/>
      <dgm:spPr/>
      <dgm:t>
        <a:bodyPr/>
        <a:lstStyle/>
        <a:p>
          <a:r>
            <a:rPr lang="ru-RU" b="1" dirty="0" smtClean="0"/>
            <a:t>нецелевое использование средств субвенций по видам расходов</a:t>
          </a:r>
        </a:p>
        <a:p>
          <a:r>
            <a:rPr lang="ru-RU" b="1" dirty="0" smtClean="0">
              <a:solidFill>
                <a:srgbClr val="0070C0"/>
              </a:solidFill>
            </a:rPr>
            <a:t>(Марий Эл, Кировская и Самарская области)</a:t>
          </a:r>
          <a:endParaRPr lang="ru-RU" b="1" dirty="0">
            <a:solidFill>
              <a:srgbClr val="0070C0"/>
            </a:solidFill>
          </a:endParaRPr>
        </a:p>
      </dgm:t>
    </dgm:pt>
    <dgm:pt modelId="{592019A4-31C0-4D5B-B693-C03ABD414F14}" type="parTrans" cxnId="{64CA2DE0-8FAD-447D-9533-D6ED756D5AA5}">
      <dgm:prSet/>
      <dgm:spPr/>
      <dgm:t>
        <a:bodyPr/>
        <a:lstStyle/>
        <a:p>
          <a:endParaRPr lang="ru-RU"/>
        </a:p>
      </dgm:t>
    </dgm:pt>
    <dgm:pt modelId="{B116C758-4AC5-4B01-9E7B-66C371F98EC8}" type="sibTrans" cxnId="{64CA2DE0-8FAD-447D-9533-D6ED756D5AA5}">
      <dgm:prSet/>
      <dgm:spPr/>
      <dgm:t>
        <a:bodyPr/>
        <a:lstStyle/>
        <a:p>
          <a:endParaRPr lang="ru-RU"/>
        </a:p>
      </dgm:t>
    </dgm:pt>
    <dgm:pt modelId="{7D099793-2659-4818-A576-598D5E729807}">
      <dgm:prSet phldrT="[Текст]"/>
      <dgm:spPr/>
      <dgm:t>
        <a:bodyPr/>
        <a:lstStyle/>
        <a:p>
          <a:r>
            <a:rPr lang="ru-RU" b="1" dirty="0" smtClean="0"/>
            <a:t>несоблюдения пропорций финансирования муниципальной и государственной частей</a:t>
          </a:r>
        </a:p>
        <a:p>
          <a:r>
            <a:rPr lang="ru-RU" b="1" dirty="0" smtClean="0">
              <a:solidFill>
                <a:srgbClr val="0070C0"/>
              </a:solidFill>
            </a:rPr>
            <a:t>(Удмуртия)</a:t>
          </a:r>
          <a:endParaRPr lang="ru-RU" b="1" dirty="0">
            <a:solidFill>
              <a:srgbClr val="0070C0"/>
            </a:solidFill>
          </a:endParaRPr>
        </a:p>
      </dgm:t>
    </dgm:pt>
    <dgm:pt modelId="{3FE01DB7-095D-41FE-9E94-B226D7F38B7C}" type="parTrans" cxnId="{E23DA854-7F12-43F8-BF9D-B601E1AD2470}">
      <dgm:prSet/>
      <dgm:spPr/>
      <dgm:t>
        <a:bodyPr/>
        <a:lstStyle/>
        <a:p>
          <a:endParaRPr lang="ru-RU"/>
        </a:p>
      </dgm:t>
    </dgm:pt>
    <dgm:pt modelId="{5B5AE4AD-D733-45E4-BC69-1062F183212D}" type="sibTrans" cxnId="{E23DA854-7F12-43F8-BF9D-B601E1AD2470}">
      <dgm:prSet/>
      <dgm:spPr/>
      <dgm:t>
        <a:bodyPr/>
        <a:lstStyle/>
        <a:p>
          <a:endParaRPr lang="ru-RU"/>
        </a:p>
      </dgm:t>
    </dgm:pt>
    <dgm:pt modelId="{80A64E24-83E0-4FA3-AAD9-8A0429E16C01}">
      <dgm:prSet phldrT="[Текст]" custT="1"/>
      <dgm:spPr/>
      <dgm:t>
        <a:bodyPr/>
        <a:lstStyle/>
        <a:p>
          <a:r>
            <a:rPr lang="ru-RU" sz="3200" b="1" dirty="0" smtClean="0"/>
            <a:t>Основные нарушения расходования субвенций:</a:t>
          </a:r>
          <a:endParaRPr lang="ru-RU" sz="3200" b="1" dirty="0"/>
        </a:p>
      </dgm:t>
    </dgm:pt>
    <dgm:pt modelId="{1C5B39A4-4812-4175-828C-76DECAD77BB2}" type="parTrans" cxnId="{F2D73396-B1AC-47C1-88AD-0DBC6B8CD2F2}">
      <dgm:prSet/>
      <dgm:spPr/>
      <dgm:t>
        <a:bodyPr/>
        <a:lstStyle/>
        <a:p>
          <a:endParaRPr lang="ru-RU"/>
        </a:p>
      </dgm:t>
    </dgm:pt>
    <dgm:pt modelId="{C4E73B7C-0656-4C7F-961B-FB676A0D03BA}" type="sibTrans" cxnId="{F2D73396-B1AC-47C1-88AD-0DBC6B8CD2F2}">
      <dgm:prSet/>
      <dgm:spPr/>
      <dgm:t>
        <a:bodyPr/>
        <a:lstStyle/>
        <a:p>
          <a:endParaRPr lang="ru-RU"/>
        </a:p>
      </dgm:t>
    </dgm:pt>
    <dgm:pt modelId="{AF1410CF-6A0C-4E11-B5B3-93F9FB7A55A3}" type="pres">
      <dgm:prSet presAssocID="{9D5031B8-6F10-4FAB-BDB3-E5C917E5709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CDA1E0-53D5-4A67-A159-9B9939B27093}" type="pres">
      <dgm:prSet presAssocID="{FAAD06E9-0F63-4065-96B3-738F48257A6D}" presName="node" presStyleLbl="node1" presStyleIdx="0" presStyleCnt="3" custLinFactY="972" custLinFactNeighborX="389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7C36B2-B550-4A70-8514-5AAFA253F8C1}" type="pres">
      <dgm:prSet presAssocID="{B116C758-4AC5-4B01-9E7B-66C371F98EC8}" presName="sibTrans" presStyleCnt="0"/>
      <dgm:spPr/>
    </dgm:pt>
    <dgm:pt modelId="{F0F2B0C7-D82D-4C09-BD59-C9790A74616A}" type="pres">
      <dgm:prSet presAssocID="{7D099793-2659-4818-A576-598D5E729807}" presName="node" presStyleLbl="node1" presStyleIdx="1" presStyleCnt="3" custLinFactY="972" custLinFactNeighborX="174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6C6B39-237A-49E9-9756-C900D8851A50}" type="pres">
      <dgm:prSet presAssocID="{5B5AE4AD-D733-45E4-BC69-1062F183212D}" presName="sibTrans" presStyleCnt="0"/>
      <dgm:spPr/>
    </dgm:pt>
    <dgm:pt modelId="{FFA687DB-805B-45FD-A03F-B71326BEB4C5}" type="pres">
      <dgm:prSet presAssocID="{80A64E24-83E0-4FA3-AAD9-8A0429E16C01}" presName="node" presStyleLbl="node1" presStyleIdx="2" presStyleCnt="3" custScaleX="184191" custScaleY="81771" custLinFactY="-8566" custLinFactNeighborX="68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CA2DE0-8FAD-447D-9533-D6ED756D5AA5}" srcId="{9D5031B8-6F10-4FAB-BDB3-E5C917E5709C}" destId="{FAAD06E9-0F63-4065-96B3-738F48257A6D}" srcOrd="0" destOrd="0" parTransId="{592019A4-31C0-4D5B-B693-C03ABD414F14}" sibTransId="{B116C758-4AC5-4B01-9E7B-66C371F98EC8}"/>
    <dgm:cxn modelId="{E4AFFB99-73F7-40D2-AA3B-F20802FA8EF4}" type="presOf" srcId="{7D099793-2659-4818-A576-598D5E729807}" destId="{F0F2B0C7-D82D-4C09-BD59-C9790A74616A}" srcOrd="0" destOrd="0" presId="urn:microsoft.com/office/officeart/2005/8/layout/default"/>
    <dgm:cxn modelId="{8AD9173A-727A-4BB4-8292-A88E2E3A3E2C}" type="presOf" srcId="{9D5031B8-6F10-4FAB-BDB3-E5C917E5709C}" destId="{AF1410CF-6A0C-4E11-B5B3-93F9FB7A55A3}" srcOrd="0" destOrd="0" presId="urn:microsoft.com/office/officeart/2005/8/layout/default"/>
    <dgm:cxn modelId="{E23DA854-7F12-43F8-BF9D-B601E1AD2470}" srcId="{9D5031B8-6F10-4FAB-BDB3-E5C917E5709C}" destId="{7D099793-2659-4818-A576-598D5E729807}" srcOrd="1" destOrd="0" parTransId="{3FE01DB7-095D-41FE-9E94-B226D7F38B7C}" sibTransId="{5B5AE4AD-D733-45E4-BC69-1062F183212D}"/>
    <dgm:cxn modelId="{FC74DF77-BE65-40DA-BFD0-5F0D5D82C25F}" type="presOf" srcId="{FAAD06E9-0F63-4065-96B3-738F48257A6D}" destId="{A3CDA1E0-53D5-4A67-A159-9B9939B27093}" srcOrd="0" destOrd="0" presId="urn:microsoft.com/office/officeart/2005/8/layout/default"/>
    <dgm:cxn modelId="{9DAE1E7F-F22B-481E-9EEA-153236B0853E}" type="presOf" srcId="{80A64E24-83E0-4FA3-AAD9-8A0429E16C01}" destId="{FFA687DB-805B-45FD-A03F-B71326BEB4C5}" srcOrd="0" destOrd="0" presId="urn:microsoft.com/office/officeart/2005/8/layout/default"/>
    <dgm:cxn modelId="{F2D73396-B1AC-47C1-88AD-0DBC6B8CD2F2}" srcId="{9D5031B8-6F10-4FAB-BDB3-E5C917E5709C}" destId="{80A64E24-83E0-4FA3-AAD9-8A0429E16C01}" srcOrd="2" destOrd="0" parTransId="{1C5B39A4-4812-4175-828C-76DECAD77BB2}" sibTransId="{C4E73B7C-0656-4C7F-961B-FB676A0D03BA}"/>
    <dgm:cxn modelId="{49730089-1365-42D5-AB36-3930D891FD24}" type="presParOf" srcId="{AF1410CF-6A0C-4E11-B5B3-93F9FB7A55A3}" destId="{A3CDA1E0-53D5-4A67-A159-9B9939B27093}" srcOrd="0" destOrd="0" presId="urn:microsoft.com/office/officeart/2005/8/layout/default"/>
    <dgm:cxn modelId="{52FD3F0A-3AA2-4A84-83B7-D75EA4492E75}" type="presParOf" srcId="{AF1410CF-6A0C-4E11-B5B3-93F9FB7A55A3}" destId="{907C36B2-B550-4A70-8514-5AAFA253F8C1}" srcOrd="1" destOrd="0" presId="urn:microsoft.com/office/officeart/2005/8/layout/default"/>
    <dgm:cxn modelId="{99BB75E8-1468-4BB9-9685-C515B9CC07A9}" type="presParOf" srcId="{AF1410CF-6A0C-4E11-B5B3-93F9FB7A55A3}" destId="{F0F2B0C7-D82D-4C09-BD59-C9790A74616A}" srcOrd="2" destOrd="0" presId="urn:microsoft.com/office/officeart/2005/8/layout/default"/>
    <dgm:cxn modelId="{99AB29AF-FC19-4889-9BEE-54917A89E8AA}" type="presParOf" srcId="{AF1410CF-6A0C-4E11-B5B3-93F9FB7A55A3}" destId="{D56C6B39-237A-49E9-9756-C900D8851A50}" srcOrd="3" destOrd="0" presId="urn:microsoft.com/office/officeart/2005/8/layout/default"/>
    <dgm:cxn modelId="{8675517E-282A-40EB-8F39-DA59D0DEBB8E}" type="presParOf" srcId="{AF1410CF-6A0C-4E11-B5B3-93F9FB7A55A3}" destId="{FFA687DB-805B-45FD-A03F-B71326BEB4C5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0.56031</cdr:x>
      <cdr:y>0.02337</cdr:y>
    </cdr:from>
    <cdr:to>
      <cdr:x>0.99706</cdr:x>
      <cdr:y>0.11075</cdr:y>
    </cdr:to>
    <cdr:sp macro="" textlink="">
      <cdr:nvSpPr>
        <cdr:cNvPr id="2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138596" y="127586"/>
          <a:ext cx="4005429" cy="4770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Times New Roman" pitchFamily="18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Times New Roman" pitchFamily="18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Times New Roman" pitchFamily="18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Times New Roman" pitchFamily="18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Times New Roman" pitchFamily="18" charset="0"/>
            </a:defRPr>
          </a:lvl5pPr>
          <a:lvl6pPr marL="2286000" algn="l" defTabSz="914400" rtl="0" eaLnBrk="1" latinLnBrk="0" hangingPunct="1">
            <a:defRPr sz="2400" kern="1200">
              <a:solidFill>
                <a:srgbClr val="000000"/>
              </a:solidFill>
              <a:latin typeface="Times New Roman" pitchFamily="18" charset="0"/>
            </a:defRPr>
          </a:lvl6pPr>
          <a:lvl7pPr marL="2743200" algn="l" defTabSz="914400" rtl="0" eaLnBrk="1" latinLnBrk="0" hangingPunct="1">
            <a:defRPr sz="2400" kern="1200">
              <a:solidFill>
                <a:srgbClr val="000000"/>
              </a:solidFill>
              <a:latin typeface="Times New Roman" pitchFamily="18" charset="0"/>
            </a:defRPr>
          </a:lvl7pPr>
          <a:lvl8pPr marL="3200400" algn="l" defTabSz="914400" rtl="0" eaLnBrk="1" latinLnBrk="0" hangingPunct="1">
            <a:defRPr sz="2400" kern="1200">
              <a:solidFill>
                <a:srgbClr val="000000"/>
              </a:solidFill>
              <a:latin typeface="Times New Roman" pitchFamily="18" charset="0"/>
            </a:defRPr>
          </a:lvl8pPr>
          <a:lvl9pPr marL="3657600" algn="l" defTabSz="914400" rtl="0" eaLnBrk="1" latinLnBrk="0" hangingPunct="1">
            <a:defRPr sz="2400" kern="1200">
              <a:solidFill>
                <a:srgbClr val="000000"/>
              </a:solidFill>
              <a:latin typeface="Times New Roman" pitchFamily="18" charset="0"/>
            </a:defRPr>
          </a:lvl9pPr>
        </a:lstStyle>
        <a:p xmlns:a="http://schemas.openxmlformats.org/drawingml/2006/main">
          <a:pPr>
            <a:spcBef>
              <a:spcPct val="50000"/>
            </a:spcBef>
          </a:pPr>
          <a:r>
            <a:rPr lang="en-US" sz="2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- </a:t>
          </a:r>
          <a:r>
            <a:rPr lang="ru-RU" sz="2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3,2 млн. дел</a:t>
          </a:r>
          <a:endParaRPr lang="ru-RU" sz="25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endParaRPr>
        </a:p>
      </cdr:txBody>
    </cdr:sp>
  </cdr:relSizeAnchor>
  <cdr:relSizeAnchor xmlns:cdr="http://schemas.openxmlformats.org/drawingml/2006/chartDrawing">
    <cdr:from>
      <cdr:x>0.54858</cdr:x>
      <cdr:y>0.15527</cdr:y>
    </cdr:from>
    <cdr:to>
      <cdr:x>1</cdr:x>
      <cdr:y>0.24265</cdr:y>
    </cdr:to>
    <cdr:sp macro="" textlink="">
      <cdr:nvSpPr>
        <cdr:cNvPr id="4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031021" y="847683"/>
          <a:ext cx="4139967" cy="4770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Garamond"/>
            </a:defRPr>
          </a:lvl1pPr>
          <a:lvl2pPr marL="457200" indent="0">
            <a:defRPr sz="1100">
              <a:latin typeface="Garamond"/>
            </a:defRPr>
          </a:lvl2pPr>
          <a:lvl3pPr marL="914400" indent="0">
            <a:defRPr sz="1100">
              <a:latin typeface="Garamond"/>
            </a:defRPr>
          </a:lvl3pPr>
          <a:lvl4pPr marL="1371600" indent="0">
            <a:defRPr sz="1100">
              <a:latin typeface="Garamond"/>
            </a:defRPr>
          </a:lvl4pPr>
          <a:lvl5pPr marL="1828800" indent="0">
            <a:defRPr sz="1100">
              <a:latin typeface="Garamond"/>
            </a:defRPr>
          </a:lvl5pPr>
          <a:lvl6pPr marL="2286000" indent="0">
            <a:defRPr sz="1100">
              <a:latin typeface="Garamond"/>
            </a:defRPr>
          </a:lvl6pPr>
          <a:lvl7pPr marL="2743200" indent="0">
            <a:defRPr sz="1100">
              <a:latin typeface="Garamond"/>
            </a:defRPr>
          </a:lvl7pPr>
          <a:lvl8pPr marL="3200400" indent="0">
            <a:defRPr sz="1100">
              <a:latin typeface="Garamond"/>
            </a:defRPr>
          </a:lvl8pPr>
          <a:lvl9pPr marL="3657600" indent="0">
            <a:defRPr sz="1100">
              <a:latin typeface="Garamond"/>
            </a:defRPr>
          </a:lvl9pPr>
        </a:lstStyle>
        <a:p xmlns:a="http://schemas.openxmlformats.org/drawingml/2006/main">
          <a:pPr>
            <a:spcBef>
              <a:spcPct val="50000"/>
            </a:spcBef>
          </a:pPr>
          <a:r>
            <a:rPr lang="ru-RU" sz="2500" b="1" kern="1200" dirty="0" smtClean="0">
              <a:solidFill>
                <a:srgbClr val="4B2500"/>
              </a:solidFill>
              <a:latin typeface="Verdana" pitchFamily="34" charset="0"/>
            </a:rPr>
            <a:t> </a:t>
          </a:r>
          <a:r>
            <a:rPr lang="ru-RU" sz="2500" b="1" kern="1200" dirty="0" smtClean="0">
              <a:solidFill>
                <a:srgbClr val="0000FF"/>
              </a:solidFill>
              <a:latin typeface="Verdana" pitchFamily="34" charset="0"/>
            </a:rPr>
            <a:t>- </a:t>
          </a:r>
          <a:r>
            <a:rPr lang="ru-RU" sz="2500" b="1" kern="12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rPr>
            <a:t>16,47 млн. дел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9CF3E-6689-4E99-897F-C06E0883B935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D89BB-6CDE-4E41-AE3B-431FF10953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343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B3591-1E3D-4E64-BDA7-5DFB0E0BE4A6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CE4F9-C065-4DD9-88ED-423A3193B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981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CE4F9-C065-4DD9-88ED-423A3193B688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588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E9D2F-C226-4A5A-95FF-D5AC41712ED1}" type="datetime1">
              <a:rPr lang="ru-RU" smtClean="0"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602468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2260-AB2B-4485-9348-61E26C3501CC}" type="datetime1">
              <a:rPr lang="ru-RU" smtClean="0"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979390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17578-A368-48B8-BAA4-389BFEF34D83}" type="datetime1">
              <a:rPr lang="ru-RU" smtClean="0"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51100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E22B4-08ED-44A0-8852-4A256D0DEB61}" type="datetime1">
              <a:rPr lang="ru-RU" smtClean="0"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018314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7F5D-05F1-4FD3-AE8F-3DE0A08A599E}" type="datetime1">
              <a:rPr lang="ru-RU" smtClean="0"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533801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267AB-6D27-434B-B90C-5CE7225D51A5}" type="datetime1">
              <a:rPr lang="ru-RU" smtClean="0"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862478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A8B04-1C3B-4F59-AA32-F7271D8EB4F1}" type="datetime1">
              <a:rPr lang="ru-RU" smtClean="0"/>
              <a:t>19.04.2018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26817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F910-8EA9-4C6D-9610-CA40DE266950}" type="datetime1">
              <a:rPr lang="ru-RU" smtClean="0"/>
              <a:t>19.04.2018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815216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B24F0-2F6F-4A0C-A7CB-655EF4AFF545}" type="datetime1">
              <a:rPr lang="ru-RU" smtClean="0"/>
              <a:t>19.04.2018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459804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58EC4-F831-4F46-9BC8-BC2F66BEB274}" type="datetime1">
              <a:rPr lang="ru-RU" smtClean="0"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038987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C08FE-F7FD-4CBE-9C4E-DA95B4888D11}" type="datetime1">
              <a:rPr lang="ru-RU" smtClean="0"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943222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87E96-3D0A-4DB0-9E7F-BFA8F0CD2529}" type="datetime1">
              <a:rPr lang="ru-RU" smtClean="0"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E5ECF-FF9D-43E1-AE9A-6083C7246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733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iv.nnov.ru/?id=232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hyperlink" Target="http://www.archiv.nnov.ru/?id=233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0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929"/>
            <a:ext cx="9144000" cy="3096068"/>
          </a:xfrm>
        </p:spPr>
        <p:txBody>
          <a:bodyPr>
            <a:noAutofit/>
          </a:bodyPr>
          <a:lstStyle/>
          <a:p>
            <a:r>
              <a:rPr lang="ru-RU" sz="30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«Опыт и перспективы осуществления органами местного самоуправления отдельных государственных полномочий субъектов России </a:t>
            </a:r>
            <a:r>
              <a:rPr lang="ru-RU" sz="30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30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области архивного </a:t>
            </a:r>
            <a:r>
              <a:rPr lang="ru-RU" sz="30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дела»</a:t>
            </a:r>
            <a:endParaRPr lang="ru-RU" sz="3000" b="1" i="1" dirty="0">
              <a:solidFill>
                <a:srgbClr val="45030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0" y="4152605"/>
            <a:ext cx="9144000" cy="2444753"/>
          </a:xfrm>
        </p:spPr>
        <p:txBody>
          <a:bodyPr>
            <a:normAutofit/>
          </a:bodyPr>
          <a:lstStyle/>
          <a:p>
            <a:pPr indent="14966" algn="ctr">
              <a:lnSpc>
                <a:spcPct val="80000"/>
              </a:lnSpc>
              <a:buNone/>
            </a:pPr>
            <a:r>
              <a:rPr lang="ru-RU" sz="2900" b="1" i="1" dirty="0" smtClean="0">
                <a:solidFill>
                  <a:srgbClr val="450303"/>
                </a:solidFill>
                <a:latin typeface="Verdana" pitchFamily="34" charset="0"/>
              </a:rPr>
              <a:t>Красноперов Юрий Сергеевич</a:t>
            </a:r>
            <a:endParaRPr lang="ru-RU" sz="2900" b="1" i="1" dirty="0">
              <a:solidFill>
                <a:srgbClr val="450303"/>
              </a:solidFill>
              <a:latin typeface="Verdana" pitchFamily="34" charset="0"/>
            </a:endParaRPr>
          </a:p>
          <a:p>
            <a:pPr indent="14966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450303"/>
                </a:solidFill>
                <a:latin typeface="Verdana" pitchFamily="34" charset="0"/>
              </a:rPr>
              <a:t/>
            </a:r>
            <a:br>
              <a:rPr lang="ru-RU" sz="2000" b="1" dirty="0">
                <a:solidFill>
                  <a:srgbClr val="450303"/>
                </a:solidFill>
                <a:latin typeface="Verdana" pitchFamily="34" charset="0"/>
              </a:rPr>
            </a:br>
            <a:r>
              <a:rPr lang="ru-RU" sz="2600" b="1" dirty="0" smtClean="0">
                <a:solidFill>
                  <a:srgbClr val="450303"/>
                </a:solidFill>
                <a:latin typeface="Verdana" pitchFamily="34" charset="0"/>
              </a:rPr>
              <a:t>Заместитель председателя </a:t>
            </a:r>
            <a:r>
              <a:rPr lang="ru-RU" sz="2600" b="1" dirty="0">
                <a:solidFill>
                  <a:srgbClr val="450303"/>
                </a:solidFill>
                <a:latin typeface="Verdana" pitchFamily="34" charset="0"/>
              </a:rPr>
              <a:t>Комитета по делам </a:t>
            </a:r>
            <a:r>
              <a:rPr lang="ru-RU" sz="2600" b="1" dirty="0" smtClean="0">
                <a:solidFill>
                  <a:srgbClr val="450303"/>
                </a:solidFill>
                <a:latin typeface="Verdana" pitchFamily="34" charset="0"/>
              </a:rPr>
              <a:t>архивов </a:t>
            </a:r>
            <a:r>
              <a:rPr lang="ru-RU" sz="2600" b="1" dirty="0">
                <a:solidFill>
                  <a:srgbClr val="450303"/>
                </a:solidFill>
                <a:latin typeface="Verdana" pitchFamily="34" charset="0"/>
              </a:rPr>
              <a:t>при Правительстве</a:t>
            </a:r>
          </a:p>
          <a:p>
            <a:pPr indent="14966">
              <a:spcBef>
                <a:spcPts val="0"/>
              </a:spcBef>
              <a:buNone/>
            </a:pPr>
            <a:r>
              <a:rPr lang="ru-RU" sz="2600" b="1" dirty="0">
                <a:solidFill>
                  <a:srgbClr val="450303"/>
                </a:solidFill>
                <a:latin typeface="Verdana" pitchFamily="34" charset="0"/>
              </a:rPr>
              <a:t>Удмуртской Республики</a:t>
            </a: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144465" y="3717030"/>
            <a:ext cx="8820149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lIns="95776" tIns="47888" rIns="95776" bIns="47888"/>
          <a:lstStyle/>
          <a:p>
            <a:endParaRPr lang="ru-RU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144465" y="3788467"/>
            <a:ext cx="8820149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  <p:txBody>
          <a:bodyPr lIns="95776" tIns="47888" rIns="95776" bIns="47888"/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AE79A-F79D-4B3E-AC8B-06EE791B59E0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11443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239453" y="6506065"/>
            <a:ext cx="2895600" cy="365125"/>
          </a:xfrm>
        </p:spPr>
        <p:txBody>
          <a:bodyPr/>
          <a:lstStyle/>
          <a:p>
            <a:pPr algn="r">
              <a:defRPr/>
            </a:pPr>
            <a:fld id="{8DB6D85F-211D-427C-A922-5DF562A9353D}" type="slidenum">
              <a:rPr lang="ru-RU" smtClean="0"/>
              <a:pPr algn="r">
                <a:defRPr/>
              </a:pPr>
              <a:t>10</a:t>
            </a:fld>
            <a:endParaRPr lang="ru-RU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116632"/>
            <a:ext cx="91440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2800" b="1" dirty="0" smtClean="0">
                <a:latin typeface="Verdana" pitchFamily="34" charset="0"/>
              </a:rPr>
              <a:t>Не сформирована единая методология разработки НПА регионов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75556" y="1556792"/>
            <a:ext cx="7992888" cy="1296144"/>
          </a:xfrm>
          <a:prstGeom prst="roundRect">
            <a:avLst/>
          </a:prstGeom>
          <a:solidFill>
            <a:srgbClr val="0000FF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latin typeface="Verdana" pitchFamily="34" charset="0"/>
              </a:rPr>
              <a:t>специальный </a:t>
            </a:r>
            <a:r>
              <a:rPr lang="ru-RU" sz="2800" b="1" i="1" dirty="0" smtClean="0">
                <a:latin typeface="Verdana" pitchFamily="34" charset="0"/>
              </a:rPr>
              <a:t>закон:</a:t>
            </a:r>
            <a:endParaRPr lang="ru-RU" sz="2800" b="1" i="1" dirty="0">
              <a:latin typeface="Verdana" pitchFamily="34" charset="0"/>
            </a:endParaRPr>
          </a:p>
          <a:p>
            <a:pPr algn="ctr"/>
            <a:r>
              <a:rPr lang="ru-RU" sz="2400" b="1" dirty="0">
                <a:solidFill>
                  <a:srgbClr val="FFFF00"/>
                </a:solidFill>
                <a:latin typeface="Verdana" pitchFamily="34" charset="0"/>
              </a:rPr>
              <a:t>Марий Эл, Татарстан, Удмуртия, Пермский край, Кировская, Самарская области</a:t>
            </a:r>
            <a:endParaRPr lang="ru-RU" sz="2800" b="1" i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283968" y="2852936"/>
            <a:ext cx="576064" cy="50405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1520" y="3389128"/>
            <a:ext cx="8640960" cy="1368152"/>
          </a:xfrm>
          <a:prstGeom prst="roundRect">
            <a:avLst/>
          </a:prstGeom>
          <a:solidFill>
            <a:srgbClr val="0000FF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latin typeface="Verdana" pitchFamily="34" charset="0"/>
              </a:rPr>
              <a:t>постановление о порядке разграничения собственности на </a:t>
            </a:r>
            <a:r>
              <a:rPr lang="ru-RU" sz="2400" b="1" i="1" dirty="0" smtClean="0">
                <a:latin typeface="Verdana" pitchFamily="34" charset="0"/>
              </a:rPr>
              <a:t>документы:</a:t>
            </a:r>
            <a:endParaRPr lang="ru-RU" sz="2400" b="1" i="1" dirty="0">
              <a:latin typeface="Verdana" pitchFamily="34" charset="0"/>
            </a:endParaRPr>
          </a:p>
          <a:p>
            <a:pPr algn="ctr"/>
            <a:r>
              <a:rPr lang="ru-RU" sz="2000" b="1" dirty="0">
                <a:solidFill>
                  <a:srgbClr val="FFFF00"/>
                </a:solidFill>
                <a:latin typeface="Verdana" pitchFamily="34" charset="0"/>
              </a:rPr>
              <a:t>Марий Эл, Татарстан, </a:t>
            </a:r>
            <a:r>
              <a:rPr lang="ru-RU" sz="2000" b="1" dirty="0" smtClean="0">
                <a:solidFill>
                  <a:srgbClr val="FFFF00"/>
                </a:solidFill>
                <a:latin typeface="Verdana" pitchFamily="34" charset="0"/>
              </a:rPr>
              <a:t>Пермский </a:t>
            </a:r>
            <a:r>
              <a:rPr lang="ru-RU" sz="2000" b="1" dirty="0">
                <a:solidFill>
                  <a:srgbClr val="FFFF00"/>
                </a:solidFill>
                <a:latin typeface="Verdana" pitchFamily="34" charset="0"/>
              </a:rPr>
              <a:t>край, </a:t>
            </a:r>
            <a:r>
              <a:rPr lang="ru-RU" sz="2000" b="1" dirty="0" smtClean="0">
                <a:solidFill>
                  <a:srgbClr val="FFFF00"/>
                </a:solidFill>
                <a:latin typeface="Verdana" pitchFamily="34" charset="0"/>
              </a:rPr>
              <a:t>Самарская область</a:t>
            </a:r>
            <a:endParaRPr lang="ru-RU" sz="2400" b="1" i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1520" y="4941168"/>
            <a:ext cx="8640960" cy="1512168"/>
          </a:xfrm>
          <a:prstGeom prst="roundRect">
            <a:avLst/>
          </a:prstGeom>
          <a:solidFill>
            <a:srgbClr val="0000FF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i="1" dirty="0">
                <a:latin typeface="Verdana" pitchFamily="34" charset="0"/>
              </a:rPr>
              <a:t>постановление о порядке предоставления, расходования и </a:t>
            </a:r>
            <a:r>
              <a:rPr lang="ru-RU" sz="2300" b="1" i="1" dirty="0" smtClean="0">
                <a:latin typeface="Verdana" pitchFamily="34" charset="0"/>
              </a:rPr>
              <a:t>учета субвенций:</a:t>
            </a:r>
            <a:endParaRPr lang="ru-RU" sz="2300" b="1" i="1" dirty="0">
              <a:latin typeface="Verdana" pitchFamily="34" charset="0"/>
            </a:endParaRPr>
          </a:p>
          <a:p>
            <a:pPr algn="ctr"/>
            <a:r>
              <a:rPr lang="ru-RU" sz="2000" b="1" dirty="0">
                <a:solidFill>
                  <a:srgbClr val="FFFF00"/>
                </a:solidFill>
                <a:latin typeface="Verdana" pitchFamily="34" charset="0"/>
              </a:rPr>
              <a:t>Марий Эл, </a:t>
            </a:r>
            <a:r>
              <a:rPr lang="ru-RU" sz="2000" b="1" dirty="0" smtClean="0">
                <a:solidFill>
                  <a:srgbClr val="FFFF00"/>
                </a:solidFill>
                <a:latin typeface="Verdana" pitchFamily="34" charset="0"/>
              </a:rPr>
              <a:t>Мордовия</a:t>
            </a:r>
            <a:r>
              <a:rPr lang="ru-RU" sz="2000" b="1" dirty="0">
                <a:solidFill>
                  <a:srgbClr val="FFFF00"/>
                </a:solidFill>
                <a:latin typeface="Verdana" pitchFamily="34" charset="0"/>
              </a:rPr>
              <a:t>, Чувашия, Пермский край, Кировская, Самарская области</a:t>
            </a:r>
            <a:endParaRPr lang="ru-RU" sz="2400" b="1" i="1" dirty="0">
              <a:solidFill>
                <a:srgbClr val="FFFF00"/>
              </a:solidFill>
              <a:latin typeface="Verdana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043608" y="1124744"/>
            <a:ext cx="712879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5226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584176"/>
          </a:xfrm>
        </p:spPr>
        <p:txBody>
          <a:bodyPr>
            <a:normAutofit/>
          </a:bodyPr>
          <a:lstStyle/>
          <a:p>
            <a:r>
              <a:rPr lang="ru-RU" sz="2800" b="1" dirty="0"/>
              <a:t>Органы местного самоуправления </a:t>
            </a:r>
            <a:r>
              <a:rPr lang="ru-RU" sz="2800" b="1" dirty="0" smtClean="0"/>
              <a:t>наделены: </a:t>
            </a:r>
            <a:br>
              <a:rPr lang="ru-RU" sz="2800" b="1" dirty="0" smtClean="0"/>
            </a:br>
            <a:r>
              <a:rPr lang="ru-RU" sz="2800" b="1" dirty="0" smtClean="0"/>
              <a:t>«типовые» государственные полномочия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268760"/>
            <a:ext cx="8928992" cy="5328592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</a:pPr>
            <a:endParaRPr lang="ru-RU" sz="4000" b="1" dirty="0" smtClean="0">
              <a:solidFill>
                <a:schemeClr val="tx2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ru-RU" sz="8800" b="1" dirty="0" smtClean="0">
                <a:solidFill>
                  <a:schemeClr val="tx2"/>
                </a:solidFill>
              </a:rPr>
              <a:t> - временное </a:t>
            </a:r>
            <a:r>
              <a:rPr lang="ru-RU" sz="8800" b="1" dirty="0">
                <a:solidFill>
                  <a:schemeClr val="tx2"/>
                </a:solidFill>
              </a:rPr>
              <a:t>хранение в муниципальных архивах архивных документов, относящихся к собственности Региона</a:t>
            </a:r>
            <a:r>
              <a:rPr lang="ru-RU" sz="8800" b="1" dirty="0" smtClean="0">
                <a:solidFill>
                  <a:schemeClr val="tx2"/>
                </a:solidFill>
              </a:rPr>
              <a:t>;</a:t>
            </a:r>
          </a:p>
          <a:p>
            <a:pPr algn="just">
              <a:lnSpc>
                <a:spcPct val="120000"/>
              </a:lnSpc>
            </a:pPr>
            <a:endParaRPr lang="ru-RU" sz="6000" b="1" dirty="0" smtClean="0">
              <a:solidFill>
                <a:schemeClr val="tx2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ru-RU" sz="8800" b="1" dirty="0" smtClean="0">
                <a:solidFill>
                  <a:schemeClr val="tx2"/>
                </a:solidFill>
              </a:rPr>
              <a:t>  - </a:t>
            </a:r>
            <a:r>
              <a:rPr lang="ru-RU" sz="8800" b="1" dirty="0">
                <a:solidFill>
                  <a:schemeClr val="tx2"/>
                </a:solidFill>
              </a:rPr>
              <a:t>комплектование муниципальных архивов архивными документами, относящимися к собственности </a:t>
            </a:r>
            <a:r>
              <a:rPr lang="ru-RU" sz="8800" b="1" dirty="0" smtClean="0">
                <a:solidFill>
                  <a:schemeClr val="tx2"/>
                </a:solidFill>
              </a:rPr>
              <a:t>Региона </a:t>
            </a:r>
            <a:r>
              <a:rPr lang="ru-RU" sz="8800" b="1" dirty="0">
                <a:solidFill>
                  <a:schemeClr val="tx2"/>
                </a:solidFill>
              </a:rPr>
              <a:t>и находящимися на территории соответствующих муниципальных образований</a:t>
            </a:r>
            <a:r>
              <a:rPr lang="ru-RU" sz="8800" b="1" dirty="0" smtClean="0">
                <a:solidFill>
                  <a:schemeClr val="tx2"/>
                </a:solidFill>
              </a:rPr>
              <a:t>;</a:t>
            </a:r>
            <a:endParaRPr lang="ru-RU" sz="1500" b="1" dirty="0" smtClean="0">
              <a:solidFill>
                <a:schemeClr val="tx2"/>
              </a:solidFill>
            </a:endParaRPr>
          </a:p>
          <a:p>
            <a:pPr algn="just">
              <a:lnSpc>
                <a:spcPct val="120000"/>
              </a:lnSpc>
            </a:pPr>
            <a:endParaRPr lang="ru-RU" sz="8800" b="1" dirty="0" smtClean="0">
              <a:solidFill>
                <a:schemeClr val="tx2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ru-RU" sz="8800" b="1" dirty="0" smtClean="0">
                <a:solidFill>
                  <a:schemeClr val="tx2"/>
                </a:solidFill>
              </a:rPr>
              <a:t>  - </a:t>
            </a:r>
            <a:r>
              <a:rPr lang="ru-RU" sz="8800" b="1" dirty="0">
                <a:solidFill>
                  <a:schemeClr val="tx2"/>
                </a:solidFill>
              </a:rPr>
              <a:t>государственный учет архивных документов, относящихся к собственности Региона </a:t>
            </a:r>
            <a:r>
              <a:rPr lang="ru-RU" sz="8800" b="1" dirty="0" smtClean="0">
                <a:solidFill>
                  <a:schemeClr val="tx2"/>
                </a:solidFill>
              </a:rPr>
              <a:t>и </a:t>
            </a:r>
            <a:r>
              <a:rPr lang="ru-RU" sz="8800" b="1" dirty="0">
                <a:solidFill>
                  <a:schemeClr val="tx2"/>
                </a:solidFill>
              </a:rPr>
              <a:t>временно хранящихся в муниципальных архивах</a:t>
            </a:r>
            <a:r>
              <a:rPr lang="ru-RU" sz="8800" b="1" dirty="0" smtClean="0">
                <a:solidFill>
                  <a:schemeClr val="tx2"/>
                </a:solidFill>
              </a:rPr>
              <a:t>;</a:t>
            </a:r>
            <a:endParaRPr lang="ru-RU" sz="1500" b="1" dirty="0" smtClean="0">
              <a:solidFill>
                <a:schemeClr val="tx2"/>
              </a:solidFill>
            </a:endParaRPr>
          </a:p>
          <a:p>
            <a:pPr algn="just">
              <a:lnSpc>
                <a:spcPct val="120000"/>
              </a:lnSpc>
            </a:pPr>
            <a:endParaRPr lang="ru-RU" sz="8800" b="1" dirty="0" smtClean="0">
              <a:solidFill>
                <a:schemeClr val="tx2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ru-RU" sz="8000" b="1" dirty="0" smtClean="0">
                <a:solidFill>
                  <a:schemeClr val="tx2"/>
                </a:solidFill>
              </a:rPr>
              <a:t>   - </a:t>
            </a:r>
            <a:r>
              <a:rPr lang="ru-RU" sz="8800" b="1" dirty="0" smtClean="0">
                <a:solidFill>
                  <a:schemeClr val="tx2"/>
                </a:solidFill>
              </a:rPr>
              <a:t>использование </a:t>
            </a:r>
            <a:r>
              <a:rPr lang="ru-RU" sz="8800" b="1" dirty="0">
                <a:solidFill>
                  <a:schemeClr val="tx2"/>
                </a:solidFill>
              </a:rPr>
              <a:t>архивных документов, относящихся к собственности Региона </a:t>
            </a:r>
            <a:r>
              <a:rPr lang="ru-RU" sz="8800" b="1" dirty="0" smtClean="0">
                <a:solidFill>
                  <a:schemeClr val="tx2"/>
                </a:solidFill>
              </a:rPr>
              <a:t>и </a:t>
            </a:r>
            <a:r>
              <a:rPr lang="ru-RU" sz="8800" b="1" dirty="0">
                <a:solidFill>
                  <a:schemeClr val="tx2"/>
                </a:solidFill>
              </a:rPr>
              <a:t>временно хранящихся в муниципальных архивах;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24968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248400" y="6461783"/>
            <a:ext cx="2895600" cy="365125"/>
          </a:xfrm>
        </p:spPr>
        <p:txBody>
          <a:bodyPr/>
          <a:lstStyle/>
          <a:p>
            <a:pPr algn="r">
              <a:defRPr/>
            </a:pPr>
            <a:fld id="{8DB6D85F-211D-427C-A922-5DF562A9353D}" type="slidenum">
              <a:rPr lang="ru-RU" smtClean="0"/>
              <a:pPr algn="r">
                <a:defRPr/>
              </a:pPr>
              <a:t>12</a:t>
            </a:fld>
            <a:endParaRPr lang="ru-RU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20856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2800" b="1" dirty="0" smtClean="0">
                <a:latin typeface="Verdana" pitchFamily="34" charset="0"/>
              </a:rPr>
              <a:t>Особенности в составе государственных полномочий:</a:t>
            </a:r>
          </a:p>
          <a:p>
            <a:pPr algn="ctr">
              <a:defRPr/>
            </a:pPr>
            <a:endParaRPr lang="ru-RU" sz="2800" b="1" dirty="0" smtClean="0">
              <a:latin typeface="Verdana" pitchFamily="34" charset="0"/>
            </a:endParaRPr>
          </a:p>
          <a:p>
            <a:pPr algn="ctr">
              <a:defRPr/>
            </a:pPr>
            <a:r>
              <a:rPr lang="ru-RU" sz="2800" b="1" dirty="0">
                <a:latin typeface="Verdana" pitchFamily="34" charset="0"/>
              </a:rPr>
              <a:t>*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Самарской области </a:t>
            </a: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полномочия распространяются только на документы постоянного хранения, относящиеся к областной </a:t>
            </a:r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собственности</a:t>
            </a:r>
            <a:endParaRPr lang="ru-RU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  <a:defRPr/>
            </a:pPr>
            <a:endParaRPr lang="ru-RU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r>
              <a:rPr lang="ru-RU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Марий </a:t>
            </a:r>
            <a:r>
              <a:rPr lang="ru-RU" sz="2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Эл </a:t>
            </a: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 переданы полномочия по комплектованию архивными документами, находящимися в собственности </a:t>
            </a:r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республики</a:t>
            </a:r>
          </a:p>
        </p:txBody>
      </p:sp>
    </p:spTree>
    <p:extLst>
      <p:ext uri="{BB962C8B-B14F-4D97-AF65-F5344CB8AC3E}">
        <p14:creationId xmlns:p14="http://schemas.microsoft.com/office/powerpoint/2010/main" val="259423666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260648"/>
            <a:ext cx="8424936" cy="612068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Методические рекомендации </a:t>
            </a:r>
            <a:r>
              <a:rPr lang="ru-RU" sz="4000" b="1" dirty="0" smtClean="0">
                <a:solidFill>
                  <a:schemeClr val="tx1"/>
                </a:solidFill>
              </a:rPr>
              <a:t>«Осуществление органами местного самоуправления переданных государственных полномочий по хранению, комплектованию, учету и использованию архивных документов, находящихся в собственности Республики Мордовия и хранящихся в муниципальных архивах»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639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34076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Заседание </a:t>
            </a:r>
            <a:r>
              <a:rPr lang="ru-RU" sz="2800" dirty="0">
                <a:solidFill>
                  <a:srgbClr val="0070C0"/>
                </a:solidFill>
              </a:rPr>
              <a:t>Экспертно-проверочной комиссии Министерства культуры, национальной политики, туризма и архивного дела Республики Мордовия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14</a:t>
            </a:fld>
            <a:endParaRPr lang="ru-RU"/>
          </a:p>
        </p:txBody>
      </p:sp>
      <p:pic>
        <p:nvPicPr>
          <p:cNvPr id="1026" name="Picture 2" descr="C:\Users\Широбокова_ОА\Downloads\8 марта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94" y="1340768"/>
            <a:ext cx="8229270" cy="490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9194" y="6246858"/>
            <a:ext cx="8085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Официальный портал органов государственной власти </a:t>
            </a:r>
            <a:r>
              <a:rPr lang="ru-RU" dirty="0"/>
              <a:t>Р</a:t>
            </a:r>
            <a:r>
              <a:rPr lang="ru-RU" dirty="0" smtClean="0"/>
              <a:t>еспублики Мордовия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670786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cs typeface="Andalus" panose="02020603050405020304" pitchFamily="18" charset="-78"/>
              </a:rPr>
              <a:t>Методические разработки архивистов Республики Татарстан</a:t>
            </a:r>
            <a:r>
              <a:rPr lang="ru-RU" sz="2200" dirty="0" smtClean="0">
                <a:cs typeface="Andalus" panose="02020603050405020304" pitchFamily="18" charset="-78"/>
              </a:rPr>
              <a:t/>
            </a:r>
            <a:br>
              <a:rPr lang="ru-RU" sz="2200" dirty="0" smtClean="0">
                <a:cs typeface="Andalus" panose="02020603050405020304" pitchFamily="18" charset="-78"/>
              </a:rPr>
            </a:br>
            <a:r>
              <a:rPr lang="ru-RU" sz="2200" dirty="0" smtClean="0">
                <a:cs typeface="Andalus" panose="02020603050405020304" pitchFamily="18" charset="-78"/>
              </a:rPr>
              <a:t/>
            </a:r>
            <a:br>
              <a:rPr lang="ru-RU" sz="2200" dirty="0" smtClean="0">
                <a:cs typeface="Andalus" panose="02020603050405020304" pitchFamily="18" charset="-78"/>
              </a:rPr>
            </a:br>
            <a:r>
              <a:rPr lang="ru-RU" sz="1000" dirty="0" smtClean="0">
                <a:cs typeface="Andalus" panose="02020603050405020304" pitchFamily="18" charset="-78"/>
              </a:rPr>
              <a:t/>
            </a:r>
            <a:br>
              <a:rPr lang="ru-RU" sz="1000" dirty="0" smtClean="0">
                <a:cs typeface="Andalus" panose="02020603050405020304" pitchFamily="18" charset="-78"/>
              </a:rPr>
            </a:br>
            <a:r>
              <a:rPr lang="ru-RU" sz="2200" b="1" dirty="0" smtClean="0">
                <a:cs typeface="Andalus" panose="02020603050405020304" pitchFamily="18" charset="-78"/>
              </a:rPr>
              <a:t>1) </a:t>
            </a:r>
            <a:r>
              <a:rPr lang="ru-RU" sz="2200" b="1" dirty="0" smtClean="0">
                <a:solidFill>
                  <a:srgbClr val="FF0000"/>
                </a:solidFill>
                <a:cs typeface="Andalus" panose="02020603050405020304" pitchFamily="18" charset="-78"/>
              </a:rPr>
              <a:t>Памятка</a:t>
            </a:r>
            <a:r>
              <a:rPr lang="ru-RU" sz="2200" b="1" dirty="0" smtClean="0">
                <a:cs typeface="Andalus" panose="02020603050405020304" pitchFamily="18" charset="-78"/>
              </a:rPr>
              <a:t> по организации работы по внесению изменений в список организаций – источников комплектования государственных и муниципальных архивов Республики Татарстан (Казань, 2010);</a:t>
            </a:r>
            <a:r>
              <a:rPr lang="ru-RU" sz="1500" b="1" dirty="0" smtClean="0">
                <a:cs typeface="Andalus" panose="02020603050405020304" pitchFamily="18" charset="-78"/>
              </a:rPr>
              <a:t/>
            </a:r>
            <a:br>
              <a:rPr lang="ru-RU" sz="1500" b="1" dirty="0" smtClean="0">
                <a:cs typeface="Andalus" panose="02020603050405020304" pitchFamily="18" charset="-78"/>
              </a:rPr>
            </a:br>
            <a:r>
              <a:rPr lang="ru-RU" sz="1500" b="1" dirty="0" smtClean="0">
                <a:cs typeface="Andalus" panose="02020603050405020304" pitchFamily="18" charset="-78"/>
              </a:rPr>
              <a:t> </a:t>
            </a:r>
            <a:r>
              <a:rPr lang="ru-RU" sz="2200" b="1" dirty="0" smtClean="0">
                <a:cs typeface="Andalus" panose="02020603050405020304" pitchFamily="18" charset="-78"/>
              </a:rPr>
              <a:t/>
            </a:r>
            <a:br>
              <a:rPr lang="ru-RU" sz="2200" b="1" dirty="0" smtClean="0">
                <a:cs typeface="Andalus" panose="02020603050405020304" pitchFamily="18" charset="-78"/>
              </a:rPr>
            </a:br>
            <a:r>
              <a:rPr lang="ru-RU" sz="2200" b="1" dirty="0" smtClean="0">
                <a:cs typeface="Andalus" panose="02020603050405020304" pitchFamily="18" charset="-78"/>
              </a:rPr>
              <a:t>2) </a:t>
            </a:r>
            <a:r>
              <a:rPr lang="ru-RU" sz="2200" b="1" dirty="0" smtClean="0">
                <a:solidFill>
                  <a:srgbClr val="FF0000"/>
                </a:solidFill>
                <a:cs typeface="Andalus" panose="02020603050405020304" pitchFamily="18" charset="-78"/>
              </a:rPr>
              <a:t>Примерная форма аналитической справки</a:t>
            </a:r>
            <a:r>
              <a:rPr lang="ru-RU" sz="2200" b="1" dirty="0" smtClean="0">
                <a:cs typeface="Andalus" panose="02020603050405020304" pitchFamily="18" charset="-78"/>
              </a:rPr>
              <a:t> к списку организаций – источников комплектования муниципальных архивов (Казань, 2012);</a:t>
            </a:r>
            <a:r>
              <a:rPr lang="ru-RU" sz="1500" b="1" dirty="0" smtClean="0">
                <a:cs typeface="Andalus" panose="02020603050405020304" pitchFamily="18" charset="-78"/>
              </a:rPr>
              <a:t/>
            </a:r>
            <a:br>
              <a:rPr lang="ru-RU" sz="1500" b="1" dirty="0" smtClean="0">
                <a:cs typeface="Andalus" panose="02020603050405020304" pitchFamily="18" charset="-78"/>
              </a:rPr>
            </a:br>
            <a:r>
              <a:rPr lang="ru-RU" sz="1500" b="1" dirty="0" smtClean="0">
                <a:cs typeface="Andalus" panose="02020603050405020304" pitchFamily="18" charset="-78"/>
              </a:rPr>
              <a:t> </a:t>
            </a:r>
            <a:r>
              <a:rPr lang="ru-RU" sz="2200" b="1" dirty="0" smtClean="0">
                <a:cs typeface="Andalus" panose="02020603050405020304" pitchFamily="18" charset="-78"/>
              </a:rPr>
              <a:t/>
            </a:r>
            <a:br>
              <a:rPr lang="ru-RU" sz="2200" b="1" dirty="0" smtClean="0">
                <a:cs typeface="Andalus" panose="02020603050405020304" pitchFamily="18" charset="-78"/>
              </a:rPr>
            </a:br>
            <a:r>
              <a:rPr lang="ru-RU" sz="2200" b="1" dirty="0" smtClean="0">
                <a:cs typeface="Andalus" panose="02020603050405020304" pitchFamily="18" charset="-78"/>
              </a:rPr>
              <a:t>3) </a:t>
            </a:r>
            <a:r>
              <a:rPr lang="ru-RU" sz="2200" b="1" dirty="0" smtClean="0">
                <a:solidFill>
                  <a:srgbClr val="FF0000"/>
                </a:solidFill>
                <a:cs typeface="Andalus" panose="02020603050405020304" pitchFamily="18" charset="-78"/>
              </a:rPr>
              <a:t>Примерные положения </a:t>
            </a:r>
            <a:r>
              <a:rPr lang="ru-RU" sz="2200" b="1" dirty="0" smtClean="0">
                <a:cs typeface="Andalus" panose="02020603050405020304" pitchFamily="18" charset="-78"/>
              </a:rPr>
              <a:t>об архиве и о постоянно действующей экспертной комиссии организаций – источников комплектования муниципальных архивов, рекомендации по составлению положения об архиве и о постоянно действующей ЭК;</a:t>
            </a:r>
            <a:r>
              <a:rPr lang="ru-RU" sz="2200" b="1" dirty="0">
                <a:cs typeface="Andalus" panose="02020603050405020304" pitchFamily="18" charset="-78"/>
              </a:rPr>
              <a:t/>
            </a:r>
            <a:br>
              <a:rPr lang="ru-RU" sz="2200" b="1" dirty="0">
                <a:cs typeface="Andalus" panose="02020603050405020304" pitchFamily="18" charset="-78"/>
              </a:rPr>
            </a:br>
            <a:r>
              <a:rPr lang="ru-RU" sz="1500" b="1" dirty="0" smtClean="0">
                <a:cs typeface="Andalus" panose="02020603050405020304" pitchFamily="18" charset="-78"/>
              </a:rPr>
              <a:t> </a:t>
            </a:r>
            <a:r>
              <a:rPr lang="ru-RU" sz="2200" b="1" dirty="0" smtClean="0">
                <a:cs typeface="Andalus" panose="02020603050405020304" pitchFamily="18" charset="-78"/>
              </a:rPr>
              <a:t/>
            </a:r>
            <a:br>
              <a:rPr lang="ru-RU" sz="2200" b="1" dirty="0" smtClean="0">
                <a:cs typeface="Andalus" panose="02020603050405020304" pitchFamily="18" charset="-78"/>
              </a:rPr>
            </a:br>
            <a:r>
              <a:rPr lang="ru-RU" sz="2200" b="1" dirty="0" smtClean="0">
                <a:cs typeface="Andalus" panose="02020603050405020304" pitchFamily="18" charset="-78"/>
              </a:rPr>
              <a:t>4) </a:t>
            </a:r>
            <a:r>
              <a:rPr lang="ru-RU" sz="2200" b="1" dirty="0" smtClean="0">
                <a:solidFill>
                  <a:srgbClr val="FF0000"/>
                </a:solidFill>
                <a:cs typeface="Andalus" panose="02020603050405020304" pitchFamily="18" charset="-78"/>
              </a:rPr>
              <a:t>Примерная номенклатура дел </a:t>
            </a:r>
            <a:r>
              <a:rPr lang="ru-RU" sz="2200" b="1" dirty="0" smtClean="0">
                <a:cs typeface="Andalus" panose="02020603050405020304" pitchFamily="18" charset="-78"/>
              </a:rPr>
              <a:t>Территориального отделения Департамента казначейства Министерства Финансов Республики Татарстан (Казань, 2009);  </a:t>
            </a:r>
            <a:r>
              <a:rPr lang="ru-RU" sz="1500" b="1" dirty="0" smtClean="0">
                <a:cs typeface="Andalus" panose="02020603050405020304" pitchFamily="18" charset="-78"/>
              </a:rPr>
              <a:t/>
            </a:r>
            <a:br>
              <a:rPr lang="ru-RU" sz="1500" b="1" dirty="0" smtClean="0">
                <a:cs typeface="Andalus" panose="02020603050405020304" pitchFamily="18" charset="-78"/>
              </a:rPr>
            </a:br>
            <a:r>
              <a:rPr lang="ru-RU" sz="1500" b="1" dirty="0" smtClean="0">
                <a:cs typeface="Andalus" panose="02020603050405020304" pitchFamily="18" charset="-78"/>
              </a:rPr>
              <a:t>     </a:t>
            </a:r>
            <a:r>
              <a:rPr lang="ru-RU" sz="2200" b="1" dirty="0" smtClean="0">
                <a:cs typeface="Andalus" panose="02020603050405020304" pitchFamily="18" charset="-78"/>
              </a:rPr>
              <a:t/>
            </a:r>
            <a:br>
              <a:rPr lang="ru-RU" sz="2200" b="1" dirty="0" smtClean="0">
                <a:cs typeface="Andalus" panose="02020603050405020304" pitchFamily="18" charset="-78"/>
              </a:rPr>
            </a:br>
            <a:r>
              <a:rPr lang="ru-RU" sz="2200" b="1" dirty="0" smtClean="0">
                <a:cs typeface="Andalus" panose="02020603050405020304" pitchFamily="18" charset="-78"/>
              </a:rPr>
              <a:t>5) </a:t>
            </a:r>
            <a:r>
              <a:rPr lang="ru-RU" sz="2200" b="1" dirty="0">
                <a:solidFill>
                  <a:srgbClr val="FF0000"/>
                </a:solidFill>
                <a:cs typeface="Andalus" panose="02020603050405020304" pitchFamily="18" charset="-78"/>
              </a:rPr>
              <a:t>Примерная номенклатура дел </a:t>
            </a:r>
            <a:r>
              <a:rPr lang="ru-RU" sz="2200" b="1" dirty="0" smtClean="0">
                <a:solidFill>
                  <a:srgbClr val="FF0000"/>
                </a:solidFill>
                <a:cs typeface="Andalus" panose="02020603050405020304" pitchFamily="18" charset="-78"/>
              </a:rPr>
              <a:t> </a:t>
            </a:r>
            <a:r>
              <a:rPr lang="ru-RU" sz="2200" b="1" dirty="0" smtClean="0">
                <a:cs typeface="Andalus" panose="02020603050405020304" pitchFamily="18" charset="-78"/>
              </a:rPr>
              <a:t>театра (Казань, 2014).</a:t>
            </a:r>
            <a:endParaRPr lang="ru-RU" sz="2200" b="1" dirty="0">
              <a:cs typeface="Andalus" panose="02020603050405020304" pitchFamily="18" charset="-78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15</a:t>
            </a:fld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043608" y="908720"/>
            <a:ext cx="68407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309280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780928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cs typeface="Andalus" panose="02020603050405020304" pitchFamily="18" charset="-78"/>
              </a:rPr>
              <a:t>Методические разработки архивистов </a:t>
            </a:r>
            <a:r>
              <a:rPr lang="ru-RU" sz="2400" b="1" dirty="0" smtClean="0">
                <a:cs typeface="Andalus" panose="02020603050405020304" pitchFamily="18" charset="-78"/>
              </a:rPr>
              <a:t>Удмуртии</a:t>
            </a:r>
            <a:br>
              <a:rPr lang="ru-RU" sz="2400" b="1" dirty="0" smtClean="0">
                <a:cs typeface="Andalus" panose="02020603050405020304" pitchFamily="18" charset="-78"/>
              </a:rPr>
            </a:br>
            <a:r>
              <a:rPr lang="ru-RU" sz="800" b="1" dirty="0" smtClean="0">
                <a:cs typeface="Andalus" panose="02020603050405020304" pitchFamily="18" charset="-78"/>
              </a:rPr>
              <a:t> </a:t>
            </a:r>
            <a:br>
              <a:rPr lang="ru-RU" sz="800" b="1" dirty="0" smtClean="0">
                <a:cs typeface="Andalus" panose="02020603050405020304" pitchFamily="18" charset="-78"/>
              </a:rPr>
            </a:br>
            <a:r>
              <a:rPr lang="ru-RU" sz="800" b="1" dirty="0" smtClean="0">
                <a:cs typeface="Andalus" panose="02020603050405020304" pitchFamily="18" charset="-78"/>
              </a:rPr>
              <a:t/>
            </a:r>
            <a:br>
              <a:rPr lang="ru-RU" sz="800" b="1" dirty="0" smtClean="0">
                <a:cs typeface="Andalus" panose="02020603050405020304" pitchFamily="18" charset="-78"/>
              </a:rPr>
            </a:br>
            <a:r>
              <a:rPr lang="ru-RU" sz="2400" b="1" dirty="0" smtClean="0">
                <a:cs typeface="Andalus" panose="02020603050405020304" pitchFamily="18" charset="-78"/>
              </a:rPr>
              <a:t>1) </a:t>
            </a:r>
            <a:r>
              <a:rPr lang="ru-RU" sz="2400" b="1" dirty="0">
                <a:solidFill>
                  <a:srgbClr val="FF0000"/>
                </a:solidFill>
              </a:rPr>
              <a:t>П</a:t>
            </a:r>
            <a:r>
              <a:rPr lang="ru-RU" sz="2400" b="1" dirty="0" smtClean="0">
                <a:solidFill>
                  <a:srgbClr val="FF0000"/>
                </a:solidFill>
              </a:rPr>
              <a:t>римерная номенклатура </a:t>
            </a:r>
            <a:r>
              <a:rPr lang="ru-RU" sz="2400" b="1" dirty="0">
                <a:solidFill>
                  <a:srgbClr val="FF0000"/>
                </a:solidFill>
              </a:rPr>
              <a:t>дел</a:t>
            </a:r>
            <a:r>
              <a:rPr lang="ru-RU" sz="2400" b="1" dirty="0"/>
              <a:t> редакции газеты (журнала</a:t>
            </a:r>
            <a:r>
              <a:rPr lang="ru-RU" sz="2400" b="1" dirty="0" smtClean="0"/>
              <a:t>) (2015);</a:t>
            </a:r>
            <a:br>
              <a:rPr lang="ru-RU" sz="2400" b="1" dirty="0" smtClean="0"/>
            </a:br>
            <a:r>
              <a:rPr lang="ru-RU" sz="800" b="1" dirty="0" smtClean="0"/>
              <a:t>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2) </a:t>
            </a:r>
            <a:r>
              <a:rPr lang="ru-RU" sz="2400" b="1" dirty="0" smtClean="0">
                <a:solidFill>
                  <a:srgbClr val="FF0000"/>
                </a:solidFill>
              </a:rPr>
              <a:t>Примерная </a:t>
            </a:r>
            <a:r>
              <a:rPr lang="ru-RU" sz="2400" b="1" dirty="0">
                <a:solidFill>
                  <a:srgbClr val="FF0000"/>
                </a:solidFill>
              </a:rPr>
              <a:t>номенклатура </a:t>
            </a:r>
            <a:r>
              <a:rPr lang="ru-RU" sz="2400" b="1" dirty="0" smtClean="0">
                <a:solidFill>
                  <a:srgbClr val="FF0000"/>
                </a:solidFill>
              </a:rPr>
              <a:t>дел </a:t>
            </a:r>
            <a:r>
              <a:rPr lang="ru-RU" sz="2400" b="1" dirty="0" smtClean="0"/>
              <a:t>учреждения </a:t>
            </a:r>
            <a:r>
              <a:rPr lang="ru-RU" sz="2400" b="1" dirty="0"/>
              <a:t>здравоохранения (больницы</a:t>
            </a:r>
            <a:r>
              <a:rPr lang="ru-RU" sz="2400" b="1" dirty="0" smtClean="0"/>
              <a:t>) (2015);</a:t>
            </a:r>
            <a:br>
              <a:rPr lang="ru-RU" sz="2400" b="1" dirty="0" smtClean="0"/>
            </a:br>
            <a:r>
              <a:rPr lang="ru-RU" sz="800" b="1" dirty="0" smtClean="0"/>
              <a:t/>
            </a:r>
            <a:br>
              <a:rPr lang="ru-RU" sz="800" b="1" dirty="0" smtClean="0"/>
            </a:br>
            <a:r>
              <a:rPr lang="ru-RU" sz="2400" b="1" dirty="0" smtClean="0"/>
              <a:t>2) </a:t>
            </a:r>
            <a:r>
              <a:rPr lang="ru-RU" sz="2400" b="1" dirty="0">
                <a:solidFill>
                  <a:srgbClr val="FF0000"/>
                </a:solidFill>
              </a:rPr>
              <a:t>Примерная номенклатура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дел </a:t>
            </a:r>
            <a:r>
              <a:rPr lang="ru-RU" sz="2400" b="1" dirty="0" smtClean="0"/>
              <a:t>государственного </a:t>
            </a:r>
            <a:r>
              <a:rPr lang="ru-RU" sz="2400" b="1" dirty="0"/>
              <a:t>казенного учреждения – </a:t>
            </a:r>
            <a:r>
              <a:rPr lang="ru-RU" sz="2400" b="1" dirty="0" smtClean="0"/>
              <a:t>лесничества (</a:t>
            </a:r>
            <a:r>
              <a:rPr lang="ru-RU" sz="2400" b="1" dirty="0"/>
              <a:t>2016</a:t>
            </a:r>
            <a:r>
              <a:rPr lang="ru-RU" sz="2400" b="1" dirty="0" smtClean="0"/>
              <a:t>).</a:t>
            </a:r>
            <a:endParaRPr lang="ru-RU" sz="24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 flipH="1">
            <a:off x="5076056" y="5517232"/>
            <a:ext cx="1477144" cy="1204243"/>
          </a:xfrm>
        </p:spPr>
        <p:txBody>
          <a:bodyPr/>
          <a:lstStyle/>
          <a:p>
            <a:fld id="{CE9E5ECF-FF9D-43E1-AE9A-6083C7246D7B}" type="slidenum">
              <a:rPr lang="ru-RU" smtClean="0"/>
              <a:t>16</a:t>
            </a:fld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691680" y="620688"/>
            <a:ext cx="57606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2" descr="C:\Users\User\Pictures\События в архивной жизни\2017\12-15 ЭПМК\DSC_3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3628" y="2780928"/>
            <a:ext cx="6696744" cy="4077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67756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17</a:t>
            </a:fld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9453760"/>
              </p:ext>
            </p:extLst>
          </p:nvPr>
        </p:nvGraphicFramePr>
        <p:xfrm>
          <a:off x="899592" y="-389581"/>
          <a:ext cx="6840760" cy="7272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2" name="Acrobat Document" r:id="rId3" imgW="5705424" imgH="8039020" progId="AcroExch.Document.DC">
                  <p:embed/>
                </p:oleObj>
              </mc:Choice>
              <mc:Fallback>
                <p:oleObj name="Acrobat Document" r:id="rId3" imgW="5705424" imgH="803902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9592" y="-389581"/>
                        <a:ext cx="6840760" cy="72728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812469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230425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Закон Удмуртской Республики от </a:t>
            </a:r>
            <a:r>
              <a:rPr lang="ru-RU" sz="2400" b="1" dirty="0" smtClean="0">
                <a:solidFill>
                  <a:srgbClr val="FF0000"/>
                </a:solidFill>
              </a:rPr>
              <a:t>04.07.2016</a:t>
            </a:r>
            <a:r>
              <a:rPr lang="ru-RU" sz="2400" b="1" dirty="0">
                <a:solidFill>
                  <a:srgbClr val="FF0000"/>
                </a:solidFill>
              </a:rPr>
              <a:t> </a:t>
            </a:r>
            <a:r>
              <a:rPr lang="ru-RU" sz="2400" b="1" dirty="0" smtClean="0">
                <a:solidFill>
                  <a:srgbClr val="FF0000"/>
                </a:solidFill>
              </a:rPr>
              <a:t>N</a:t>
            </a:r>
            <a:r>
              <a:rPr lang="ru-RU" sz="2400" b="1" dirty="0">
                <a:solidFill>
                  <a:srgbClr val="FF0000"/>
                </a:solidFill>
              </a:rPr>
              <a:t> 43-РЗ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«О </a:t>
            </a:r>
            <a:r>
              <a:rPr lang="ru-RU" sz="2400" b="1" dirty="0">
                <a:solidFill>
                  <a:srgbClr val="FF0000"/>
                </a:solidFill>
              </a:rPr>
              <a:t>внесении изменений в Закон Удмуртской Республики </a:t>
            </a:r>
            <a:r>
              <a:rPr lang="ru-RU" sz="2400" b="1" dirty="0" smtClean="0">
                <a:solidFill>
                  <a:srgbClr val="FF0000"/>
                </a:solidFill>
              </a:rPr>
              <a:t>«О </a:t>
            </a:r>
            <a:r>
              <a:rPr lang="ru-RU" sz="2400" b="1" dirty="0">
                <a:solidFill>
                  <a:srgbClr val="FF0000"/>
                </a:solidFill>
              </a:rPr>
              <a:t>наделении органов местного самоуправления отдельными государственными полномочиями Удмуртской Республики в области архивного </a:t>
            </a:r>
            <a:r>
              <a:rPr lang="ru-RU" sz="2400" b="1" dirty="0" smtClean="0">
                <a:solidFill>
                  <a:srgbClr val="FF0000"/>
                </a:solidFill>
              </a:rPr>
              <a:t>дела</a:t>
            </a:r>
            <a:r>
              <a:rPr lang="ru-RU" sz="3200" b="1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636912"/>
            <a:ext cx="8424936" cy="3960440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tx1"/>
                </a:solidFill>
              </a:rPr>
              <a:t>2</a:t>
            </a:r>
            <a:r>
              <a:rPr lang="ru-RU" dirty="0" smtClean="0">
                <a:solidFill>
                  <a:schemeClr val="tx1"/>
                </a:solidFill>
              </a:rPr>
              <a:t>) Часть 2 статьи 6 дополнить пунктом 4.1 следующего содержания: 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«4.1</a:t>
            </a:r>
            <a:r>
              <a:rPr lang="ru-RU" b="1" dirty="0">
                <a:solidFill>
                  <a:schemeClr val="tx1"/>
                </a:solidFill>
              </a:rPr>
              <a:t>) согласовывает изменение штатной численности муниципальных служащих, непосредственно обеспечивающих осуществление органами местного самоуправления отдельных государственных полномочий Удмуртской </a:t>
            </a:r>
            <a:r>
              <a:rPr lang="ru-RU" b="1" dirty="0" smtClean="0">
                <a:solidFill>
                  <a:schemeClr val="tx1"/>
                </a:solidFill>
              </a:rPr>
              <a:t>Республики»</a:t>
            </a:r>
            <a:endParaRPr lang="ru-RU" b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18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1763688" y="2420888"/>
            <a:ext cx="554461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38204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248400" y="6461783"/>
            <a:ext cx="2895600" cy="365125"/>
          </a:xfrm>
        </p:spPr>
        <p:txBody>
          <a:bodyPr/>
          <a:lstStyle/>
          <a:p>
            <a:pPr algn="r">
              <a:defRPr/>
            </a:pPr>
            <a:fld id="{8DB6D85F-211D-427C-A922-5DF562A9353D}" type="slidenum">
              <a:rPr lang="ru-RU" smtClean="0"/>
              <a:pPr algn="r">
                <a:defRPr/>
              </a:pPr>
              <a:t>19</a:t>
            </a:fld>
            <a:endParaRPr lang="ru-RU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latin typeface="Verdana" pitchFamily="34" charset="0"/>
              </a:rPr>
              <a:t>Основные условия прекращения полномочий в регионах ПФО</a:t>
            </a:r>
          </a:p>
          <a:p>
            <a:pPr algn="ctr">
              <a:defRPr/>
            </a:pPr>
            <a:endParaRPr lang="ru-RU" sz="1400" b="1" dirty="0" smtClean="0">
              <a:latin typeface="Verdana" pitchFamily="34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ru-RU" sz="2400" b="1" dirty="0" smtClean="0">
                <a:latin typeface="Verdana" pitchFamily="34" charset="0"/>
              </a:rPr>
              <a:t>Ненадлежащее осуществление или невозможность осуществления </a:t>
            </a:r>
            <a:r>
              <a:rPr lang="ru-RU" sz="2400" b="1" dirty="0">
                <a:solidFill>
                  <a:srgbClr val="FF0000"/>
                </a:solidFill>
                <a:latin typeface="Verdana" pitchFamily="34" charset="0"/>
              </a:rPr>
              <a:t>(Марий Эл, </a:t>
            </a:r>
            <a:r>
              <a:rPr lang="ru-RU" sz="2400" b="1" dirty="0" smtClean="0">
                <a:solidFill>
                  <a:srgbClr val="FF0000"/>
                </a:solidFill>
                <a:latin typeface="Verdana" pitchFamily="34" charset="0"/>
              </a:rPr>
              <a:t>Мордовия</a:t>
            </a:r>
            <a:r>
              <a:rPr lang="ru-RU" sz="2400" b="1" dirty="0">
                <a:solidFill>
                  <a:srgbClr val="FF0000"/>
                </a:solidFill>
                <a:latin typeface="Verdana" pitchFamily="34" charset="0"/>
              </a:rPr>
              <a:t>, Татарстан, Удмуртия, Кировская и</a:t>
            </a:r>
            <a:r>
              <a:rPr lang="ru-RU" sz="2400" b="1" dirty="0" smtClean="0">
                <a:solidFill>
                  <a:srgbClr val="FF0000"/>
                </a:solidFill>
                <a:latin typeface="Verdana" pitchFamily="34" charset="0"/>
              </a:rPr>
              <a:t>  Самарская области)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endParaRPr lang="ru-RU" sz="2400" b="1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ru-RU" sz="2400" b="1" dirty="0" smtClean="0">
                <a:latin typeface="Verdana" pitchFamily="34" charset="0"/>
              </a:rPr>
              <a:t>Нарушения требований Закона </a:t>
            </a:r>
            <a:r>
              <a:rPr lang="ru-RU" sz="2400" b="1" dirty="0">
                <a:solidFill>
                  <a:srgbClr val="FF0000"/>
                </a:solidFill>
                <a:latin typeface="Verdana" pitchFamily="34" charset="0"/>
              </a:rPr>
              <a:t>(Марий Эл, Кировская область, Мордовии, Удмуртия)</a:t>
            </a:r>
            <a:endParaRPr lang="ru-RU" sz="2400" b="1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endParaRPr lang="ru-RU" sz="2400" b="1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ru-RU" sz="2400" b="1" dirty="0" smtClean="0">
                <a:latin typeface="Verdana" pitchFamily="34" charset="0"/>
              </a:rPr>
              <a:t>Неисполнение </a:t>
            </a:r>
            <a:r>
              <a:rPr lang="ru-RU" sz="2400" b="1" dirty="0">
                <a:latin typeface="Verdana" pitchFamily="34" charset="0"/>
              </a:rPr>
              <a:t>ОМС </a:t>
            </a:r>
            <a:r>
              <a:rPr lang="ru-RU" sz="2400" b="1" dirty="0" smtClean="0">
                <a:latin typeface="Verdana" pitchFamily="34" charset="0"/>
              </a:rPr>
              <a:t>предписаний </a:t>
            </a:r>
            <a:r>
              <a:rPr lang="ru-RU" sz="2400" b="1" dirty="0">
                <a:latin typeface="Verdana" pitchFamily="34" charset="0"/>
              </a:rPr>
              <a:t>об устранении нарушений З</a:t>
            </a:r>
            <a:r>
              <a:rPr lang="ru-RU" sz="2400" b="1" dirty="0" smtClean="0">
                <a:latin typeface="Verdana" pitchFamily="34" charset="0"/>
              </a:rPr>
              <a:t>акона </a:t>
            </a:r>
            <a:r>
              <a:rPr lang="ru-RU" sz="2400" b="1" dirty="0" smtClean="0">
                <a:solidFill>
                  <a:srgbClr val="FF0000"/>
                </a:solidFill>
                <a:latin typeface="Verdana" pitchFamily="34" charset="0"/>
              </a:rPr>
              <a:t>(Татарстан)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endParaRPr lang="ru-RU" sz="2400" b="1" dirty="0">
              <a:solidFill>
                <a:srgbClr val="FF0000"/>
              </a:solidFill>
              <a:latin typeface="Verdana" pitchFamily="34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ru-RU" sz="2400" b="1" dirty="0" smtClean="0">
                <a:latin typeface="Verdana" pitchFamily="34" charset="0"/>
              </a:rPr>
              <a:t>Установление нецелесообразности </a:t>
            </a:r>
            <a:r>
              <a:rPr lang="ru-RU" sz="2400" b="1" dirty="0">
                <a:latin typeface="Verdana" pitchFamily="34" charset="0"/>
              </a:rPr>
              <a:t>осуществления </a:t>
            </a:r>
            <a:r>
              <a:rPr lang="ru-RU" sz="2400" b="1" dirty="0" smtClean="0">
                <a:latin typeface="Verdana" pitchFamily="34" charset="0"/>
              </a:rPr>
              <a:t>ОМС </a:t>
            </a:r>
            <a:r>
              <a:rPr lang="ru-RU" sz="2400" b="1" dirty="0">
                <a:latin typeface="Verdana" pitchFamily="34" charset="0"/>
              </a:rPr>
              <a:t>отдельных государственных полномочий </a:t>
            </a:r>
            <a:r>
              <a:rPr lang="ru-RU" sz="2400" b="1" dirty="0">
                <a:solidFill>
                  <a:srgbClr val="FF0000"/>
                </a:solidFill>
                <a:latin typeface="Verdana" pitchFamily="34" charset="0"/>
              </a:rPr>
              <a:t>(Марий Эл, </a:t>
            </a:r>
            <a:r>
              <a:rPr lang="ru-RU" sz="2400" b="1" dirty="0" smtClean="0">
                <a:solidFill>
                  <a:srgbClr val="FF0000"/>
                </a:solidFill>
                <a:latin typeface="Verdana" pitchFamily="34" charset="0"/>
              </a:rPr>
              <a:t>Кировская область, </a:t>
            </a:r>
            <a:r>
              <a:rPr lang="ru-RU" sz="2400" b="1" dirty="0">
                <a:solidFill>
                  <a:srgbClr val="FF0000"/>
                </a:solidFill>
                <a:latin typeface="Verdana" pitchFamily="34" charset="0"/>
              </a:rPr>
              <a:t>Мордовия</a:t>
            </a:r>
            <a:r>
              <a:rPr lang="ru-RU" sz="2400" b="1" dirty="0" smtClean="0">
                <a:solidFill>
                  <a:srgbClr val="FF0000"/>
                </a:solidFill>
                <a:latin typeface="Verdana" pitchFamily="34" charset="0"/>
              </a:rPr>
              <a:t>)</a:t>
            </a:r>
            <a:endParaRPr lang="ru-RU" sz="24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27584" y="836712"/>
            <a:ext cx="75608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79214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332656"/>
            <a:ext cx="3995936" cy="652534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Выступление начальника отдела по делам архивов Министерства культуры Кировской области </a:t>
            </a:r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</a:rPr>
              <a:t>Касиловой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 Марины </a:t>
            </a:r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</a:rPr>
              <a:t>Рашитовны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(г. Пенза, 06.06.2017)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2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8" y="10754"/>
            <a:ext cx="5222930" cy="6847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860578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512168"/>
          </a:xfrm>
        </p:spPr>
        <p:txBody>
          <a:bodyPr>
            <a:normAutofit/>
          </a:bodyPr>
          <a:lstStyle/>
          <a:p>
            <a:r>
              <a:rPr lang="ru-RU" sz="2600" b="1" dirty="0"/>
              <a:t>Проверка соблюдения </a:t>
            </a:r>
            <a:r>
              <a:rPr lang="ru-RU" sz="2600" b="1" dirty="0" smtClean="0"/>
              <a:t>архивного законодательства</a:t>
            </a:r>
            <a:r>
              <a:rPr lang="ru-RU" sz="2600" b="1" dirty="0"/>
              <a:t/>
            </a:r>
            <a:br>
              <a:rPr lang="ru-RU" sz="2600" b="1" dirty="0"/>
            </a:br>
            <a:r>
              <a:rPr lang="ru-RU" sz="2600" b="1" dirty="0"/>
              <a:t>в отделе по делам архивов Администрации </a:t>
            </a:r>
            <a:r>
              <a:rPr lang="ru-RU" sz="2600" b="1" dirty="0" smtClean="0"/>
              <a:t/>
            </a:r>
            <a:br>
              <a:rPr lang="ru-RU" sz="2600" b="1" dirty="0" smtClean="0"/>
            </a:br>
            <a:r>
              <a:rPr lang="ru-RU" sz="2600" b="1" dirty="0" smtClean="0"/>
              <a:t>МО </a:t>
            </a:r>
            <a:r>
              <a:rPr lang="ru-RU" sz="2600" b="1" dirty="0"/>
              <a:t>«Дебесский </a:t>
            </a:r>
            <a:r>
              <a:rPr lang="ru-RU" sz="2600" b="1" dirty="0" smtClean="0"/>
              <a:t>район», Удмуртия, 05.05.2017</a:t>
            </a:r>
            <a:endParaRPr lang="ru-RU" sz="2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20</a:t>
            </a:fld>
            <a:endParaRPr lang="ru-RU"/>
          </a:p>
        </p:txBody>
      </p:sp>
      <p:pic>
        <p:nvPicPr>
          <p:cNvPr id="5" name="Picture 2" descr="C:\Users\User\Documents\Отчеты\2017\Проверка Дебессы\Отбор\P10103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7584" y="1484784"/>
            <a:ext cx="7560840" cy="536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22582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48" y="0"/>
            <a:ext cx="9144000" cy="980727"/>
          </a:xfrm>
        </p:spPr>
        <p:txBody>
          <a:bodyPr>
            <a:normAutofit/>
          </a:bodyPr>
          <a:lstStyle/>
          <a:p>
            <a:r>
              <a:rPr lang="ru-RU" sz="2700" b="1" dirty="0" smtClean="0">
                <a:latin typeface="Verdana" pitchFamily="34" charset="0"/>
              </a:rPr>
              <a:t>Особые </a:t>
            </a:r>
            <a:r>
              <a:rPr lang="ru-RU" sz="2700" b="1" dirty="0">
                <a:latin typeface="Verdana" pitchFamily="34" charset="0"/>
              </a:rPr>
              <a:t>условия прекращения полномочий в регионах </a:t>
            </a:r>
            <a:r>
              <a:rPr lang="ru-RU" sz="2700" b="1" dirty="0" smtClean="0">
                <a:latin typeface="Verdana" pitchFamily="34" charset="0"/>
              </a:rPr>
              <a:t>ПФО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124744"/>
            <a:ext cx="9144000" cy="5733256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</a:t>
            </a:r>
            <a:r>
              <a:rPr lang="ru-RU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ри вступлении в силу Федерального закона, закона региона, в связи с которым исполнение полномочий становиться невозможной </a:t>
            </a:r>
            <a:r>
              <a:rPr lang="ru-RU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ru-RU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Татарстан</a:t>
            </a:r>
            <a:r>
              <a:rPr lang="ru-RU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Кировская и </a:t>
            </a:r>
            <a:r>
              <a:rPr lang="ru-RU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Самарская </a:t>
            </a:r>
            <a:r>
              <a:rPr lang="ru-RU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области)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ru-RU" sz="12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Принятие решений ОМС об отказе исполнения переданных полномочий </a:t>
            </a:r>
            <a:r>
              <a:rPr lang="ru-RU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(Кировская область)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ru-RU" sz="160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Взаимное соглашение Администрации МО и Правительства региона </a:t>
            </a:r>
            <a:r>
              <a:rPr lang="ru-RU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(Самарская область)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Использования не по назначению переданных финансовых и материальных средств </a:t>
            </a:r>
            <a:r>
              <a:rPr lang="ru-RU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(Удмуртия)</a:t>
            </a:r>
            <a:endParaRPr lang="ru-RU" sz="2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21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27584" y="980728"/>
            <a:ext cx="741682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484377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4932040" cy="6858000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Закон </a:t>
            </a:r>
            <a:r>
              <a:rPr lang="ru-RU" sz="2400" b="1" dirty="0" smtClean="0">
                <a:solidFill>
                  <a:srgbClr val="FF0000"/>
                </a:solidFill>
              </a:rPr>
              <a:t>Удмуртской Республики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от 29.12.2005 N 82-РЗ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«О </a:t>
            </a:r>
            <a:r>
              <a:rPr lang="ru-RU" sz="2400" b="1" dirty="0">
                <a:solidFill>
                  <a:srgbClr val="FF0000"/>
                </a:solidFill>
              </a:rPr>
              <a:t>наделении органов местного </a:t>
            </a:r>
            <a:r>
              <a:rPr lang="ru-RU" sz="2400" b="1" dirty="0" smtClean="0">
                <a:solidFill>
                  <a:srgbClr val="FF0000"/>
                </a:solidFill>
              </a:rPr>
              <a:t>самоуправления отдельными </a:t>
            </a:r>
            <a:r>
              <a:rPr lang="ru-RU" sz="2400" b="1" dirty="0">
                <a:solidFill>
                  <a:srgbClr val="FF0000"/>
                </a:solidFill>
              </a:rPr>
              <a:t>государственными полномочиями Удмуртской Республики в области архивного </a:t>
            </a:r>
            <a:r>
              <a:rPr lang="ru-RU" sz="2400" b="1" dirty="0" smtClean="0">
                <a:solidFill>
                  <a:srgbClr val="FF0000"/>
                </a:solidFill>
              </a:rPr>
              <a:t>дела»</a:t>
            </a:r>
          </a:p>
          <a:p>
            <a:endParaRPr lang="ru-RU" sz="1500" b="1" dirty="0" smtClean="0">
              <a:solidFill>
                <a:schemeClr val="tx1"/>
              </a:solidFill>
            </a:endParaRPr>
          </a:p>
          <a:p>
            <a:r>
              <a:rPr lang="ru-RU" sz="2400" b="1" dirty="0" smtClean="0">
                <a:solidFill>
                  <a:schemeClr val="tx1"/>
                </a:solidFill>
              </a:rPr>
              <a:t>Статья </a:t>
            </a:r>
            <a:r>
              <a:rPr lang="ru-RU" sz="2400" b="1" dirty="0">
                <a:solidFill>
                  <a:schemeClr val="tx1"/>
                </a:solidFill>
              </a:rPr>
              <a:t>6.</a:t>
            </a:r>
            <a:r>
              <a:rPr lang="ru-RU" sz="2400" dirty="0">
                <a:solidFill>
                  <a:schemeClr val="tx1"/>
                </a:solidFill>
              </a:rPr>
              <a:t> Права и обязанности </a:t>
            </a:r>
            <a:r>
              <a:rPr lang="ru-RU" sz="2400" dirty="0" smtClean="0">
                <a:solidFill>
                  <a:schemeClr val="tx1"/>
                </a:solidFill>
              </a:rPr>
              <a:t>органов государственной власти …</a:t>
            </a:r>
            <a:endParaRPr lang="ru-RU" sz="2400" dirty="0">
              <a:solidFill>
                <a:schemeClr val="tx1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2</a:t>
            </a:r>
            <a:r>
              <a:rPr lang="ru-RU" sz="2400" dirty="0">
                <a:solidFill>
                  <a:schemeClr val="tx1"/>
                </a:solidFill>
              </a:rPr>
              <a:t>. Уполномоченный орган государственной </a:t>
            </a:r>
            <a:r>
              <a:rPr lang="ru-RU" sz="2400" dirty="0" smtClean="0">
                <a:solidFill>
                  <a:schemeClr val="tx1"/>
                </a:solidFill>
              </a:rPr>
              <a:t>власти … :</a:t>
            </a:r>
          </a:p>
          <a:p>
            <a:endParaRPr lang="ru-RU" sz="2400" dirty="0">
              <a:solidFill>
                <a:schemeClr val="tx1"/>
              </a:solidFill>
            </a:endParaRPr>
          </a:p>
          <a:p>
            <a:r>
              <a:rPr lang="ru-RU" sz="2400" b="1" dirty="0">
                <a:solidFill>
                  <a:schemeClr val="tx1"/>
                </a:solidFill>
              </a:rPr>
              <a:t>7) приостанавливает действие муниципального правового акта по вопросам осуществления отдельных государственных полномочий </a:t>
            </a:r>
            <a:r>
              <a:rPr lang="ru-RU" sz="2400" b="1" dirty="0" smtClean="0">
                <a:solidFill>
                  <a:schemeClr val="tx1"/>
                </a:solidFill>
              </a:rPr>
              <a:t>и </a:t>
            </a:r>
            <a:r>
              <a:rPr lang="ru-RU" sz="2400" b="1" dirty="0">
                <a:solidFill>
                  <a:schemeClr val="tx1"/>
                </a:solidFill>
              </a:rPr>
              <a:t>обращается в Правительство </a:t>
            </a:r>
            <a:r>
              <a:rPr lang="ru-RU" sz="2400" b="1" dirty="0" smtClean="0">
                <a:solidFill>
                  <a:schemeClr val="tx1"/>
                </a:solidFill>
              </a:rPr>
              <a:t>Республики </a:t>
            </a:r>
            <a:r>
              <a:rPr lang="ru-RU" sz="2400" b="1" dirty="0">
                <a:solidFill>
                  <a:schemeClr val="tx1"/>
                </a:solidFill>
              </a:rPr>
              <a:t>с представлением об отмене приостановленного муниципального правового </a:t>
            </a:r>
            <a:r>
              <a:rPr lang="ru-RU" sz="2400" b="1" dirty="0" smtClean="0">
                <a:solidFill>
                  <a:schemeClr val="tx1"/>
                </a:solidFill>
              </a:rPr>
              <a:t>акта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22</a:t>
            </a:fld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0"/>
            <a:ext cx="4333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92611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23</a:t>
            </a:fld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0"/>
            <a:ext cx="9036496" cy="12687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45720" rIns="68580" bIns="45720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dirty="0" smtClean="0">
                <a:solidFill>
                  <a:srgbClr val="FF0000"/>
                </a:solidFill>
              </a:rPr>
              <a:t>Порядок</a:t>
            </a:r>
            <a:r>
              <a:rPr lang="ru-RU" sz="2800" b="1" kern="1200" dirty="0" smtClean="0">
                <a:solidFill>
                  <a:srgbClr val="FF0000"/>
                </a:solidFill>
              </a:rPr>
              <a:t> предоставления материально-технических ресурсов в Республике Марий Эл</a:t>
            </a:r>
            <a:endParaRPr lang="ru-RU" sz="2800" b="1" kern="1200" dirty="0">
              <a:solidFill>
                <a:srgbClr val="FF0000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07504" y="1268760"/>
            <a:ext cx="8784976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ru-RU" sz="2400" b="1" dirty="0" smtClean="0">
                <a:latin typeface="Verdana" pitchFamily="34" charset="0"/>
              </a:rPr>
              <a:t>Правительство Республики утверждает Перечень </a:t>
            </a:r>
            <a:r>
              <a:rPr lang="ru-RU" sz="2400" b="1" dirty="0">
                <a:latin typeface="Verdana" pitchFamily="34" charset="0"/>
              </a:rPr>
              <a:t>необходимых материальных ресурсов по каждому муниципальному </a:t>
            </a:r>
            <a:r>
              <a:rPr lang="ru-RU" sz="2400" b="1" dirty="0" smtClean="0">
                <a:latin typeface="Verdana" pitchFamily="34" charset="0"/>
              </a:rPr>
              <a:t>образованию;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endParaRPr lang="ru-RU" sz="2400" b="1" dirty="0" smtClean="0">
              <a:latin typeface="Verdana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ru-RU" sz="2400" b="1" dirty="0" smtClean="0">
                <a:latin typeface="Verdana" pitchFamily="34" charset="0"/>
              </a:rPr>
              <a:t>Уполномоченный орган по управлению государственным имуществом формирует перечень материальных средств по согласованию с администрацией МО;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endParaRPr lang="ru-RU" sz="2400" b="1" dirty="0" smtClean="0">
              <a:latin typeface="Verdana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ru-RU" sz="2400" b="1" dirty="0" smtClean="0">
                <a:latin typeface="Verdana" pitchFamily="34" charset="0"/>
              </a:rPr>
              <a:t>Уполномоченный </a:t>
            </a:r>
            <a:r>
              <a:rPr lang="ru-RU" sz="2400" b="1" dirty="0">
                <a:latin typeface="Verdana" pitchFamily="34" charset="0"/>
              </a:rPr>
              <a:t>орган по управлению государственным имуществом </a:t>
            </a:r>
            <a:r>
              <a:rPr lang="ru-RU" sz="2400" b="1" dirty="0" smtClean="0">
                <a:latin typeface="Verdana" pitchFamily="34" charset="0"/>
              </a:rPr>
              <a:t>передает </a:t>
            </a:r>
            <a:r>
              <a:rPr lang="ru-RU" sz="2400" b="1" dirty="0">
                <a:latin typeface="Verdana" pitchFamily="34" charset="0"/>
              </a:rPr>
              <a:t>ресурсы в собственность </a:t>
            </a:r>
            <a:r>
              <a:rPr lang="ru-RU" sz="2400" b="1" dirty="0" smtClean="0">
                <a:latin typeface="Verdana" pitchFamily="34" charset="0"/>
              </a:rPr>
              <a:t>МО по договору безвозмездного пользования и актам приема-передачи</a:t>
            </a:r>
            <a:endParaRPr lang="ru-RU" sz="2400" b="1" dirty="0">
              <a:latin typeface="Verdana" pitchFamily="34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endParaRPr lang="ru-RU" sz="24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691680" y="1052737"/>
            <a:ext cx="568863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45044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7999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Государственная программа «Развитие архивного дела в Республике Татарстан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на 2016-2020 годы»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/>
              <a:t>(</a:t>
            </a:r>
            <a:r>
              <a:rPr lang="ru-RU" b="1" dirty="0"/>
              <a:t>у</a:t>
            </a:r>
            <a:r>
              <a:rPr lang="ru-RU" b="1" dirty="0" smtClean="0"/>
              <a:t>тверждена постановлением Кабинета Министров Республики Татарстан от 10.06.2016 № 395)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685451"/>
      </p:ext>
    </p:extLst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25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" r="2080" b="4094"/>
          <a:stretch/>
        </p:blipFill>
        <p:spPr bwMode="auto">
          <a:xfrm>
            <a:off x="11700" y="-99392"/>
            <a:ext cx="91323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071234"/>
      </p:ext>
    </p:extLst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301006"/>
          </a:xfrm>
        </p:spPr>
        <p:txBody>
          <a:bodyPr>
            <a:noAutofit/>
          </a:bodyPr>
          <a:lstStyle/>
          <a:p>
            <a:r>
              <a:rPr lang="ru-RU" sz="2800" b="1" dirty="0"/>
              <a:t>Муниципальное бюджетное учреждение «Архив документов по личному составу»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г</a:t>
            </a:r>
            <a:r>
              <a:rPr lang="ru-RU" sz="2800" b="1" dirty="0"/>
              <a:t>. Набережные </a:t>
            </a:r>
            <a:r>
              <a:rPr lang="ru-RU" sz="2800" b="1" dirty="0" smtClean="0"/>
              <a:t>Челны, Республика Татарстан</a:t>
            </a: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26</a:t>
            </a:fld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2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234279"/>
      </p:ext>
    </p:extLst>
  </p:cSld>
  <p:clrMapOvr>
    <a:masterClrMapping/>
  </p:clrMapOvr>
  <p:transition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248400" y="6461783"/>
            <a:ext cx="2895600" cy="365125"/>
          </a:xfrm>
        </p:spPr>
        <p:txBody>
          <a:bodyPr/>
          <a:lstStyle/>
          <a:p>
            <a:pPr algn="r">
              <a:defRPr/>
            </a:pPr>
            <a:fld id="{8DB6D85F-211D-427C-A922-5DF562A9353D}" type="slidenum">
              <a:rPr lang="ru-RU" smtClean="0"/>
              <a:pPr algn="r">
                <a:defRPr/>
              </a:pPr>
              <a:t>27</a:t>
            </a:fld>
            <a:endParaRPr lang="ru-RU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latin typeface="Verdana" pitchFamily="34" charset="0"/>
              </a:rPr>
              <a:t>Показатели для анализа </a:t>
            </a:r>
            <a:r>
              <a:rPr lang="ru-RU" sz="2400" b="1" dirty="0">
                <a:latin typeface="Verdana" pitchFamily="34" charset="0"/>
              </a:rPr>
              <a:t>и контроля осуществления </a:t>
            </a:r>
            <a:r>
              <a:rPr lang="ru-RU" sz="2400" b="1" dirty="0" smtClean="0">
                <a:latin typeface="Verdana" pitchFamily="34" charset="0"/>
              </a:rPr>
              <a:t>полномочий:</a:t>
            </a:r>
          </a:p>
          <a:p>
            <a:pPr algn="ctr">
              <a:defRPr/>
            </a:pPr>
            <a:endParaRPr lang="ru-RU" sz="1500" b="1" dirty="0">
              <a:latin typeface="Verdana" pitchFamily="34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ru-RU" sz="2400" b="1" dirty="0" smtClean="0">
                <a:latin typeface="Verdana" pitchFamily="34" charset="0"/>
              </a:rPr>
              <a:t>Не разработаны </a:t>
            </a:r>
            <a:r>
              <a:rPr lang="ru-RU" sz="2400" b="1" dirty="0" smtClean="0">
                <a:solidFill>
                  <a:srgbClr val="FF0000"/>
                </a:solidFill>
                <a:latin typeface="Verdana" pitchFamily="34" charset="0"/>
              </a:rPr>
              <a:t>(Марий </a:t>
            </a:r>
            <a:r>
              <a:rPr lang="ru-RU" sz="2400" b="1" dirty="0">
                <a:solidFill>
                  <a:srgbClr val="FF0000"/>
                </a:solidFill>
                <a:latin typeface="Verdana" pitchFamily="34" charset="0"/>
              </a:rPr>
              <a:t>Эл и Самарская область</a:t>
            </a:r>
            <a:r>
              <a:rPr lang="ru-RU" sz="2400" b="1" dirty="0" smtClean="0">
                <a:solidFill>
                  <a:srgbClr val="FF0000"/>
                </a:solidFill>
                <a:latin typeface="Verdana" pitchFamily="34" charset="0"/>
              </a:rPr>
              <a:t>).</a:t>
            </a:r>
            <a:endParaRPr lang="ru-RU" sz="2400" b="1" dirty="0">
              <a:solidFill>
                <a:srgbClr val="FF0000"/>
              </a:solidFill>
              <a:latin typeface="Verdana" pitchFamily="34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endParaRPr lang="ru-RU" sz="2000" b="1" dirty="0">
              <a:latin typeface="Verdana" pitchFamily="34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ru-RU" sz="2400" b="1" dirty="0">
                <a:latin typeface="Verdana" pitchFamily="34" charset="0"/>
              </a:rPr>
              <a:t>объем хранящихся дел собственности региона</a:t>
            </a:r>
            <a:r>
              <a:rPr lang="ru-RU" sz="2400" b="1" dirty="0" smtClean="0">
                <a:latin typeface="Verdana" pitchFamily="34" charset="0"/>
              </a:rPr>
              <a:t>;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endParaRPr lang="ru-RU" sz="1000" b="1" dirty="0">
              <a:latin typeface="Verdana" pitchFamily="34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ru-RU" sz="2400" b="1" dirty="0">
                <a:latin typeface="Verdana" pitchFamily="34" charset="0"/>
              </a:rPr>
              <a:t>количество принятых дел постоянного хранения, по личному составу</a:t>
            </a:r>
            <a:r>
              <a:rPr lang="ru-RU" sz="2400" b="1" dirty="0" smtClean="0">
                <a:latin typeface="Verdana" pitchFamily="34" charset="0"/>
              </a:rPr>
              <a:t>;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endParaRPr lang="ru-RU" sz="1000" b="1" dirty="0">
              <a:latin typeface="Verdana" pitchFamily="34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ru-RU" sz="2400" b="1" dirty="0">
                <a:latin typeface="Verdana" pitchFamily="34" charset="0"/>
              </a:rPr>
              <a:t>объемы утвержденных и согласованных описей дел собственности региона</a:t>
            </a:r>
            <a:r>
              <a:rPr lang="ru-RU" sz="2400" b="1" dirty="0" smtClean="0">
                <a:latin typeface="Verdana" pitchFamily="34" charset="0"/>
              </a:rPr>
              <a:t>;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endParaRPr lang="ru-RU" sz="1000" b="1" dirty="0">
              <a:latin typeface="Verdana" pitchFamily="34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ru-RU" sz="2400" b="1" dirty="0">
                <a:latin typeface="Verdana" pitchFamily="34" charset="0"/>
              </a:rPr>
              <a:t>количество внесенных в БД «Архивный фонд» дел</a:t>
            </a:r>
            <a:r>
              <a:rPr lang="ru-RU" sz="2400" b="1" dirty="0" smtClean="0">
                <a:latin typeface="Verdana" pitchFamily="34" charset="0"/>
              </a:rPr>
              <a:t>;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endParaRPr lang="ru-RU" sz="1000" b="1" dirty="0">
              <a:latin typeface="Verdana" pitchFamily="34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ru-RU" sz="2400" b="1" dirty="0">
                <a:latin typeface="Verdana" pitchFamily="34" charset="0"/>
              </a:rPr>
              <a:t>количество исполненных запросов по государственным документам и др</a:t>
            </a:r>
            <a:r>
              <a:rPr lang="ru-RU" sz="2400" dirty="0" smtClean="0"/>
              <a:t>.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latin typeface="Verdana" pitchFamily="34" charset="0"/>
              </a:rPr>
              <a:t>(</a:t>
            </a:r>
            <a:r>
              <a:rPr lang="ru-RU" sz="2400" b="1" dirty="0" smtClean="0">
                <a:solidFill>
                  <a:srgbClr val="FF0000"/>
                </a:solidFill>
                <a:latin typeface="Verdana" pitchFamily="34" charset="0"/>
              </a:rPr>
              <a:t>Мордовия, Татарстан, Удмуртия, Пермский край </a:t>
            </a:r>
            <a:r>
              <a:rPr lang="ru-RU" sz="2400" b="1" dirty="0">
                <a:solidFill>
                  <a:srgbClr val="FF0000"/>
                </a:solidFill>
                <a:latin typeface="Verdana" pitchFamily="34" charset="0"/>
              </a:rPr>
              <a:t>и </a:t>
            </a:r>
            <a:r>
              <a:rPr lang="ru-RU" sz="2400" b="1" dirty="0" smtClean="0">
                <a:solidFill>
                  <a:srgbClr val="FF0000"/>
                </a:solidFill>
                <a:latin typeface="Verdana" pitchFamily="34" charset="0"/>
              </a:rPr>
              <a:t>Кировская область) </a:t>
            </a:r>
            <a:endParaRPr lang="ru-RU" sz="2400" b="1" dirty="0">
              <a:solidFill>
                <a:srgbClr val="FF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70562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Скан формы Татарстана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28</a:t>
            </a:fld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2809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755019"/>
      </p:ext>
    </p:extLst>
  </p:cSld>
  <p:clrMapOvr>
    <a:masterClrMapping/>
  </p:clrMapOvr>
  <p:transition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29</a:t>
            </a:fld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3529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236302"/>
      </p:ext>
    </p:extLst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1"/>
            <a:ext cx="9036496" cy="3024335"/>
          </a:xfrm>
        </p:spPr>
        <p:txBody>
          <a:bodyPr>
            <a:normAutofit fontScale="90000"/>
          </a:bodyPr>
          <a:lstStyle/>
          <a:p>
            <a:pPr hangingPunct="0"/>
            <a:r>
              <a:rPr lang="ru-RU" sz="3000" b="1" dirty="0" smtClean="0"/>
              <a:t>Доклад на НМС в 2017 году</a:t>
            </a: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sz="3800" b="1" i="1" dirty="0" smtClean="0">
                <a:solidFill>
                  <a:schemeClr val="tx2">
                    <a:lumMod val="75000"/>
                  </a:schemeClr>
                </a:solidFill>
              </a:rPr>
              <a:t>«О </a:t>
            </a:r>
            <a:r>
              <a:rPr lang="ru-RU" sz="3800" b="1" i="1" dirty="0">
                <a:solidFill>
                  <a:schemeClr val="tx2">
                    <a:lumMod val="75000"/>
                  </a:schemeClr>
                </a:solidFill>
              </a:rPr>
              <a:t>взаимодействии органов </a:t>
            </a:r>
            <a:r>
              <a:rPr lang="ru-RU" sz="3800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8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800" b="1" i="1" dirty="0" smtClean="0">
                <a:solidFill>
                  <a:schemeClr val="tx2">
                    <a:lumMod val="75000"/>
                  </a:schemeClr>
                </a:solidFill>
              </a:rPr>
              <a:t>управления </a:t>
            </a:r>
            <a:r>
              <a:rPr lang="ru-RU" sz="3800" b="1" i="1" dirty="0">
                <a:solidFill>
                  <a:schemeClr val="tx2">
                    <a:lumMod val="75000"/>
                  </a:schemeClr>
                </a:solidFill>
              </a:rPr>
              <a:t>архивным делом</a:t>
            </a:r>
            <a:br>
              <a:rPr lang="ru-RU" sz="38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800" b="1" i="1" dirty="0">
                <a:solidFill>
                  <a:schemeClr val="tx2">
                    <a:lumMod val="75000"/>
                  </a:schemeClr>
                </a:solidFill>
              </a:rPr>
              <a:t>субъектов ПФО и органов местного </a:t>
            </a:r>
            <a:r>
              <a:rPr lang="ru-RU" sz="3800" b="1" i="1" dirty="0" smtClean="0">
                <a:solidFill>
                  <a:schemeClr val="tx2">
                    <a:lumMod val="75000"/>
                  </a:schemeClr>
                </a:solidFill>
              </a:rPr>
              <a:t>самоуправления в </a:t>
            </a:r>
            <a:r>
              <a:rPr lang="ru-RU" sz="3800" b="1" i="1" dirty="0">
                <a:solidFill>
                  <a:schemeClr val="tx2">
                    <a:lumMod val="75000"/>
                  </a:schemeClr>
                </a:solidFill>
              </a:rPr>
              <a:t>сфере архивного </a:t>
            </a:r>
            <a:r>
              <a:rPr lang="ru-RU" sz="3800" b="1" i="1" dirty="0" smtClean="0">
                <a:solidFill>
                  <a:schemeClr val="tx2">
                    <a:lumMod val="75000"/>
                  </a:schemeClr>
                </a:solidFill>
              </a:rPr>
              <a:t>дела»</a:t>
            </a:r>
            <a:endParaRPr lang="ru-RU" sz="3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3140968"/>
            <a:ext cx="8568952" cy="3600400"/>
          </a:xfrm>
        </p:spPr>
        <p:txBody>
          <a:bodyPr>
            <a:normAutofit/>
          </a:bodyPr>
          <a:lstStyle/>
          <a:p>
            <a:endParaRPr lang="ru-RU" sz="1000" b="1" dirty="0" smtClean="0">
              <a:solidFill>
                <a:schemeClr val="tx1"/>
              </a:solidFill>
              <a:latin typeface="+mj-lt"/>
            </a:endParaRPr>
          </a:p>
          <a:p>
            <a:r>
              <a:rPr lang="ru-RU" sz="2700" b="1" dirty="0" smtClean="0">
                <a:solidFill>
                  <a:schemeClr val="tx1"/>
                </a:solidFill>
                <a:latin typeface="+mj-lt"/>
              </a:rPr>
              <a:t>Доклад </a:t>
            </a:r>
            <a:r>
              <a:rPr lang="ru-RU" sz="2700" b="1" dirty="0">
                <a:solidFill>
                  <a:schemeClr val="tx1"/>
                </a:solidFill>
                <a:latin typeface="+mj-lt"/>
              </a:rPr>
              <a:t>на НМС в </a:t>
            </a:r>
            <a:r>
              <a:rPr lang="ru-RU" sz="2700" b="1" dirty="0" smtClean="0">
                <a:solidFill>
                  <a:schemeClr val="tx1"/>
                </a:solidFill>
                <a:latin typeface="+mj-lt"/>
              </a:rPr>
              <a:t>2018 </a:t>
            </a:r>
            <a:r>
              <a:rPr lang="ru-RU" sz="2700" b="1" dirty="0">
                <a:solidFill>
                  <a:schemeClr val="tx1"/>
                </a:solidFill>
                <a:latin typeface="+mj-lt"/>
              </a:rPr>
              <a:t>году</a:t>
            </a:r>
            <a:r>
              <a:rPr lang="ru-RU" sz="3000" b="1" dirty="0">
                <a:solidFill>
                  <a:schemeClr val="tx1"/>
                </a:solidFill>
                <a:latin typeface="+mj-lt"/>
              </a:rPr>
              <a:t/>
            </a:r>
            <a:br>
              <a:rPr lang="ru-RU" sz="3000" b="1" dirty="0">
                <a:solidFill>
                  <a:schemeClr val="tx1"/>
                </a:solidFill>
                <a:latin typeface="+mj-lt"/>
              </a:rPr>
            </a:b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Опыт и перспективы осуществления органами местного самоуправления отдельных государственных полномочий субъектов России в области архивного дела»</a:t>
            </a:r>
            <a:endParaRPr lang="ru-RU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43572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30</a:t>
            </a:fld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3529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294776"/>
      </p:ext>
    </p:extLst>
  </p:cSld>
  <p:clrMapOvr>
    <a:masterClrMapping/>
  </p:clrMapOvr>
  <p:transition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6178" y="0"/>
            <a:ext cx="2987822" cy="6669360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Зональный семинар с муниципальными архивами по вопросам планирования и отчетности</a:t>
            </a:r>
            <a:br>
              <a:rPr lang="ru-RU" sz="2600" b="1" dirty="0" smtClean="0">
                <a:solidFill>
                  <a:srgbClr val="0070C0"/>
                </a:solidFill>
              </a:rPr>
            </a:br>
            <a:r>
              <a:rPr lang="ru-RU" sz="2600" b="1" dirty="0" smtClean="0">
                <a:solidFill>
                  <a:srgbClr val="0070C0"/>
                </a:solidFill>
              </a:rPr>
              <a:t>(Ижевск, 2017)</a:t>
            </a:r>
            <a:endParaRPr lang="ru-RU" sz="2600" b="1" dirty="0">
              <a:solidFill>
                <a:srgbClr val="0070C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31</a:t>
            </a:fld>
            <a:endParaRPr lang="ru-RU"/>
          </a:p>
        </p:txBody>
      </p:sp>
      <p:pic>
        <p:nvPicPr>
          <p:cNvPr id="5122" name="Picture 2" descr="C:\Users\Широбокова_ОА\Downloads\8 марта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764704"/>
            <a:ext cx="6264696" cy="547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94773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248400" y="6461783"/>
            <a:ext cx="2895600" cy="365125"/>
          </a:xfrm>
        </p:spPr>
        <p:txBody>
          <a:bodyPr/>
          <a:lstStyle/>
          <a:p>
            <a:pPr algn="r">
              <a:defRPr/>
            </a:pPr>
            <a:fld id="{8DB6D85F-211D-427C-A922-5DF562A9353D}" type="slidenum">
              <a:rPr lang="ru-RU" smtClean="0"/>
              <a:pPr algn="r">
                <a:defRPr/>
              </a:pPr>
              <a:t>32</a:t>
            </a:fld>
            <a:endParaRPr lang="ru-RU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latin typeface="Verdana" pitchFamily="34" charset="0"/>
              </a:rPr>
              <a:t>Цели использования ежеквартальной, полугодовой и годовой отчетности:</a:t>
            </a:r>
          </a:p>
          <a:p>
            <a:pPr algn="ctr">
              <a:defRPr/>
            </a:pPr>
            <a:endParaRPr lang="ru-RU" sz="1200" b="1" dirty="0">
              <a:latin typeface="Verdana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800" b="1" dirty="0" smtClean="0"/>
              <a:t>правильность </a:t>
            </a:r>
            <a:r>
              <a:rPr lang="ru-RU" sz="2800" b="1" dirty="0"/>
              <a:t>отнесения документов к областной </a:t>
            </a:r>
            <a:r>
              <a:rPr lang="ru-RU" sz="2800" b="1" dirty="0" smtClean="0"/>
              <a:t>собственности </a:t>
            </a:r>
            <a:r>
              <a:rPr lang="ru-RU" sz="2800" b="1" dirty="0" smtClean="0">
                <a:solidFill>
                  <a:srgbClr val="FF0000"/>
                </a:solidFill>
              </a:rPr>
              <a:t>(Кировская область);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1200" b="1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800" b="1" dirty="0" smtClean="0"/>
              <a:t>определение </a:t>
            </a:r>
            <a:r>
              <a:rPr lang="ru-RU" sz="2800" b="1" dirty="0"/>
              <a:t>объема документов государственной собственности в целях расчета объема субвенций </a:t>
            </a:r>
            <a:r>
              <a:rPr lang="ru-RU" sz="2800" b="1" dirty="0" smtClean="0">
                <a:solidFill>
                  <a:srgbClr val="FF0000"/>
                </a:solidFill>
              </a:rPr>
              <a:t>(Татарстан, Удмуртия);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1200" b="1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800" b="1" dirty="0" smtClean="0"/>
              <a:t>корректировка </a:t>
            </a:r>
            <a:r>
              <a:rPr lang="ru-RU" sz="2800" b="1" dirty="0"/>
              <a:t>направления расходования средств </a:t>
            </a:r>
            <a:r>
              <a:rPr lang="ru-RU" sz="2800" b="1" dirty="0" smtClean="0"/>
              <a:t>субвенций </a:t>
            </a:r>
            <a:r>
              <a:rPr lang="ru-RU" sz="2800" b="1" dirty="0" smtClean="0">
                <a:solidFill>
                  <a:srgbClr val="FF0000"/>
                </a:solidFill>
              </a:rPr>
              <a:t>(Пермский край);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1400" b="1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800" b="1" dirty="0"/>
              <a:t>проведение контрольных мероприятий </a:t>
            </a:r>
            <a:r>
              <a:rPr lang="ru-RU" sz="2800" b="1" dirty="0">
                <a:solidFill>
                  <a:srgbClr val="FF0000"/>
                </a:solidFill>
              </a:rPr>
              <a:t>(Мордовия</a:t>
            </a:r>
            <a:r>
              <a:rPr lang="ru-RU" sz="2800" b="1" dirty="0" smtClean="0">
                <a:solidFill>
                  <a:srgbClr val="FF0000"/>
                </a:solidFill>
              </a:rPr>
              <a:t>);</a:t>
            </a:r>
            <a:endParaRPr lang="ru-RU" sz="2800" b="1" dirty="0">
              <a:solidFill>
                <a:srgbClr val="FF000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ru-RU" sz="14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ru-RU" sz="2800" b="1" dirty="0" smtClean="0"/>
              <a:t>анализ </a:t>
            </a:r>
            <a:r>
              <a:rPr lang="ru-RU" sz="2800" b="1" dirty="0"/>
              <a:t>на предмет целевого и эффективного расходования средств, контролируется остаток неизрасходованных средств </a:t>
            </a:r>
            <a:r>
              <a:rPr lang="ru-RU" sz="2800" b="1" dirty="0">
                <a:solidFill>
                  <a:srgbClr val="FF0000"/>
                </a:solidFill>
              </a:rPr>
              <a:t>(Самарская область и </a:t>
            </a:r>
            <a:r>
              <a:rPr lang="ru-RU" sz="2800" b="1" dirty="0" smtClean="0">
                <a:solidFill>
                  <a:srgbClr val="FF0000"/>
                </a:solidFill>
              </a:rPr>
              <a:t>Удмуртия).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112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33</a:t>
            </a:fld>
            <a:endParaRPr lang="ru-RU"/>
          </a:p>
        </p:txBody>
      </p:sp>
      <p:pic>
        <p:nvPicPr>
          <p:cNvPr id="6146" name="Picture 2" descr="C:\Users\Широбокова_ОА\Downloads\8 марта\_DSC94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4644008" cy="406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Широбокова_ОА\Downloads\8 марта\_DSC95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175" y="1700807"/>
            <a:ext cx="4320479" cy="453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4941" y="225514"/>
            <a:ext cx="6876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С</a:t>
            </a:r>
            <a:r>
              <a:rPr lang="ru-RU" sz="2800" b="1" dirty="0" smtClean="0"/>
              <a:t>еминар «составление планово-отчетной документации архивов» (г. Пермь, 2017)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26411"/>
            <a:ext cx="5364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 сайта Агентства по делам архивов Пермского края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73071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34</a:t>
            </a:fld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57767485"/>
              </p:ext>
            </p:extLst>
          </p:nvPr>
        </p:nvGraphicFramePr>
        <p:xfrm>
          <a:off x="683568" y="260648"/>
          <a:ext cx="7776864" cy="6064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579830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248400" y="6461783"/>
            <a:ext cx="2895600" cy="365125"/>
          </a:xfrm>
        </p:spPr>
        <p:txBody>
          <a:bodyPr/>
          <a:lstStyle/>
          <a:p>
            <a:pPr algn="r">
              <a:defRPr/>
            </a:pPr>
            <a:fld id="{8DB6D85F-211D-427C-A922-5DF562A9353D}" type="slidenum">
              <a:rPr lang="ru-RU" smtClean="0"/>
              <a:pPr algn="r">
                <a:defRPr/>
              </a:pPr>
              <a:t>35</a:t>
            </a:fld>
            <a:endParaRPr lang="ru-RU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3920" y="5085184"/>
            <a:ext cx="914400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2000" b="1" dirty="0">
                <a:latin typeface="Verdana" pitchFamily="34" charset="0"/>
              </a:rPr>
              <a:t>Рассмотрение </a:t>
            </a:r>
            <a:r>
              <a:rPr lang="ru-RU" sz="2000" b="1" dirty="0" smtClean="0">
                <a:latin typeface="Verdana" pitchFamily="34" charset="0"/>
              </a:rPr>
              <a:t>на </a:t>
            </a:r>
            <a:r>
              <a:rPr lang="ru-RU" sz="2000" b="1" dirty="0">
                <a:latin typeface="Verdana" pitchFamily="34" charset="0"/>
              </a:rPr>
              <a:t>заседании коллегии Главного архивного управления при Кабинете Министров Республики </a:t>
            </a:r>
            <a:r>
              <a:rPr lang="ru-RU" sz="2000" b="1" dirty="0" smtClean="0">
                <a:latin typeface="Verdana" pitchFamily="34" charset="0"/>
              </a:rPr>
              <a:t>Татарстан вопроса </a:t>
            </a:r>
            <a:r>
              <a:rPr lang="ru-RU" sz="2000" b="1" dirty="0">
                <a:latin typeface="Verdana" pitchFamily="34" charset="0"/>
              </a:rPr>
              <a:t>об </a:t>
            </a:r>
            <a:r>
              <a:rPr lang="ru-RU" sz="2000" b="1" dirty="0" smtClean="0">
                <a:latin typeface="Verdana" pitchFamily="34" charset="0"/>
              </a:rPr>
              <a:t>эффективности </a:t>
            </a:r>
            <a:r>
              <a:rPr lang="ru-RU" sz="2000" b="1" dirty="0">
                <a:latin typeface="Verdana" pitchFamily="34" charset="0"/>
              </a:rPr>
              <a:t>расходования </a:t>
            </a:r>
            <a:r>
              <a:rPr lang="ru-RU" sz="2000" b="1" dirty="0" smtClean="0">
                <a:latin typeface="Verdana" pitchFamily="34" charset="0"/>
              </a:rPr>
              <a:t>субвенций,</a:t>
            </a:r>
          </a:p>
          <a:p>
            <a:pPr algn="ctr">
              <a:defRPr/>
            </a:pPr>
            <a:r>
              <a:rPr lang="ru-RU" sz="2000" b="1" dirty="0" smtClean="0">
                <a:latin typeface="Verdana" pitchFamily="34" charset="0"/>
              </a:rPr>
              <a:t>21.04.2016</a:t>
            </a:r>
          </a:p>
          <a:p>
            <a:pPr algn="ctr">
              <a:defRPr/>
            </a:pPr>
            <a:endParaRPr lang="ru-RU" sz="800" b="1" dirty="0" smtClean="0">
              <a:latin typeface="Verdana" pitchFamily="34" charset="0"/>
            </a:endParaRPr>
          </a:p>
          <a:p>
            <a:pPr algn="ctr">
              <a:defRPr/>
            </a:pPr>
            <a:r>
              <a:rPr lang="ru-RU" dirty="0" smtClean="0"/>
              <a:t>С сайта Государственного Комитета Республики Татарстан по архивному делу</a:t>
            </a:r>
            <a:endParaRPr lang="ru-RU" dirty="0"/>
          </a:p>
        </p:txBody>
      </p:sp>
      <p:pic>
        <p:nvPicPr>
          <p:cNvPr id="1026" name="Picture 2" descr="D:\Мои документы\Downloads\print_1221107_14449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40"/>
          <a:stretch/>
        </p:blipFill>
        <p:spPr bwMode="auto">
          <a:xfrm>
            <a:off x="445188" y="10432"/>
            <a:ext cx="8136904" cy="496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24566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248400" y="6461783"/>
            <a:ext cx="2895600" cy="365125"/>
          </a:xfrm>
        </p:spPr>
        <p:txBody>
          <a:bodyPr/>
          <a:lstStyle/>
          <a:p>
            <a:pPr algn="r">
              <a:defRPr/>
            </a:pPr>
            <a:fld id="{8DB6D85F-211D-427C-A922-5DF562A9353D}" type="slidenum">
              <a:rPr lang="ru-RU" smtClean="0"/>
              <a:pPr algn="r">
                <a:defRPr/>
              </a:pPr>
              <a:t>36</a:t>
            </a:fld>
            <a:endParaRPr lang="ru-RU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5373216"/>
            <a:ext cx="9144000" cy="148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2000" b="1" dirty="0">
                <a:latin typeface="Verdana" pitchFamily="34" charset="0"/>
              </a:rPr>
              <a:t>Выездное заседание коллегии Управления государственной архивной службы Самарской области,</a:t>
            </a:r>
          </a:p>
          <a:p>
            <a:pPr algn="ctr">
              <a:defRPr/>
            </a:pPr>
            <a:r>
              <a:rPr lang="ru-RU" sz="2000" b="1" dirty="0" smtClean="0">
                <a:latin typeface="Verdana" pitchFamily="34" charset="0"/>
              </a:rPr>
              <a:t>07.09.2017</a:t>
            </a:r>
          </a:p>
          <a:p>
            <a:pPr algn="ctr">
              <a:defRPr/>
            </a:pPr>
            <a:endParaRPr lang="ru-RU" sz="800" b="1" dirty="0" smtClean="0">
              <a:latin typeface="Verdana" pitchFamily="34" charset="0"/>
            </a:endParaRPr>
          </a:p>
          <a:p>
            <a:pPr algn="ctr">
              <a:defRPr/>
            </a:pPr>
            <a:r>
              <a:rPr lang="ru-RU" dirty="0" smtClean="0">
                <a:latin typeface="+mj-lt"/>
              </a:rPr>
              <a:t>С сайта Управление государственной архивной службы  Самарской области</a:t>
            </a:r>
            <a:endParaRPr lang="ru-RU" dirty="0">
              <a:latin typeface="+mj-lt"/>
            </a:endParaRPr>
          </a:p>
        </p:txBody>
      </p:sp>
      <p:pic>
        <p:nvPicPr>
          <p:cNvPr id="3076" name="Picture 4" descr="http://regsamarh.ru/external/media/images/news/upravleniye/07.09.2017-Kollegia/IMG_17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020522"/>
            <a:ext cx="5508104" cy="335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regsamarh.ru/external/media/images/news/upravleniye/07.09.2017-Kollegia/IMG_17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00" y="0"/>
            <a:ext cx="5612212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19172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248400" y="6461783"/>
            <a:ext cx="2895600" cy="365125"/>
          </a:xfrm>
        </p:spPr>
        <p:txBody>
          <a:bodyPr/>
          <a:lstStyle/>
          <a:p>
            <a:pPr algn="r">
              <a:defRPr/>
            </a:pPr>
            <a:fld id="{8DB6D85F-211D-427C-A922-5DF562A9353D}" type="slidenum">
              <a:rPr lang="ru-RU" smtClean="0"/>
              <a:pPr algn="r">
                <a:defRPr/>
              </a:pPr>
              <a:t>37</a:t>
            </a:fld>
            <a:endParaRPr lang="ru-RU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3920" y="5566055"/>
            <a:ext cx="91440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2000" b="1" dirty="0">
                <a:latin typeface="Verdana" pitchFamily="34" charset="0"/>
              </a:rPr>
              <a:t>Рассмотрение </a:t>
            </a:r>
            <a:r>
              <a:rPr lang="ru-RU" sz="2000" b="1" dirty="0" smtClean="0">
                <a:latin typeface="Verdana" pitchFamily="34" charset="0"/>
              </a:rPr>
              <a:t> вопросов государственного контроля в области архивного дела на </a:t>
            </a:r>
            <a:r>
              <a:rPr lang="ru-RU" sz="2000" b="1" dirty="0">
                <a:latin typeface="Verdana" pitchFamily="34" charset="0"/>
              </a:rPr>
              <a:t>заседании </a:t>
            </a:r>
            <a:r>
              <a:rPr lang="ru-RU" sz="2000" b="1" dirty="0" smtClean="0">
                <a:latin typeface="Verdana" pitchFamily="34" charset="0"/>
              </a:rPr>
              <a:t>Коллегии Комитета по делам архивов (01.03.2018) и общественного совета при Комитете по делам архивов (19.04.2017)</a:t>
            </a:r>
            <a:endParaRPr lang="ru-RU" sz="2000" b="1" dirty="0">
              <a:latin typeface="Verdana" pitchFamily="34" charset="0"/>
            </a:endParaRPr>
          </a:p>
        </p:txBody>
      </p:sp>
      <p:pic>
        <p:nvPicPr>
          <p:cNvPr id="4098" name="Picture 2" descr="http://gasur.ru/komitet/collegiate_body/board/2018/2018/01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0" y="1"/>
            <a:ext cx="5628200" cy="360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Exchange\для обмена\Шихарев\Общественный совет 19 апреля 2017\DSC_94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920" y="2541876"/>
            <a:ext cx="4548080" cy="302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24793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38</a:t>
            </a:fld>
            <a:endParaRPr lang="ru-RU"/>
          </a:p>
        </p:txBody>
      </p:sp>
      <p:sp>
        <p:nvSpPr>
          <p:cNvPr id="3" name="Заголовок 2"/>
          <p:cNvSpPr txBox="1">
            <a:spLocks/>
          </p:cNvSpPr>
          <p:nvPr/>
        </p:nvSpPr>
        <p:spPr>
          <a:xfrm>
            <a:off x="32494" y="5794729"/>
            <a:ext cx="8979562" cy="10632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Verdana" pitchFamily="34" charset="0"/>
                <a:ea typeface="+mn-ea"/>
                <a:cs typeface="+mn-cs"/>
              </a:rPr>
              <a:t>Проверка </a:t>
            </a:r>
            <a:r>
              <a:rPr lang="ru-RU" sz="2000" b="1" dirty="0" smtClean="0">
                <a:latin typeface="Verdana" pitchFamily="34" charset="0"/>
                <a:ea typeface="+mn-ea"/>
                <a:cs typeface="+mn-cs"/>
              </a:rPr>
              <a:t>соблюдения архивного </a:t>
            </a:r>
            <a:r>
              <a:rPr lang="ru-RU" sz="2000" b="1" dirty="0">
                <a:latin typeface="Verdana" pitchFamily="34" charset="0"/>
                <a:ea typeface="+mn-ea"/>
                <a:cs typeface="+mn-cs"/>
              </a:rPr>
              <a:t>законодательства </a:t>
            </a:r>
            <a:r>
              <a:rPr lang="ru-RU" sz="2000" b="1" dirty="0" smtClean="0">
                <a:latin typeface="Verdana" pitchFamily="34" charset="0"/>
                <a:ea typeface="+mn-ea"/>
                <a:cs typeface="+mn-cs"/>
              </a:rPr>
              <a:t>в </a:t>
            </a:r>
            <a:r>
              <a:rPr lang="ru-RU" sz="2000" b="1" dirty="0">
                <a:latin typeface="Verdana" pitchFamily="34" charset="0"/>
                <a:ea typeface="+mn-ea"/>
                <a:cs typeface="+mn-cs"/>
              </a:rPr>
              <a:t>архивном отделе Администрации МО «</a:t>
            </a:r>
            <a:r>
              <a:rPr lang="ru-RU" sz="2000" b="1" dirty="0" err="1">
                <a:latin typeface="Verdana" pitchFamily="34" charset="0"/>
                <a:ea typeface="+mn-ea"/>
                <a:cs typeface="+mn-cs"/>
              </a:rPr>
              <a:t>Шарканский</a:t>
            </a:r>
            <a:r>
              <a:rPr lang="ru-RU" sz="2000" b="1" dirty="0">
                <a:latin typeface="Verdana" pitchFamily="34" charset="0"/>
                <a:ea typeface="+mn-ea"/>
                <a:cs typeface="+mn-cs"/>
              </a:rPr>
              <a:t> район</a:t>
            </a:r>
            <a:r>
              <a:rPr lang="ru-RU" sz="2000" b="1" dirty="0" smtClean="0">
                <a:latin typeface="Verdana" pitchFamily="34" charset="0"/>
                <a:ea typeface="+mn-ea"/>
                <a:cs typeface="+mn-cs"/>
              </a:rPr>
              <a:t>», Удмуртия, 07.04.2017</a:t>
            </a:r>
            <a:endParaRPr lang="ru-RU" sz="2000" b="1" dirty="0"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" name="Picture 2" descr="C:\Users\User\Pictures\События в архивной жизни\2017\фото с проверок 2017 Лебедева\Шаркан, апрель 2017\IMG_45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55576" y="23562"/>
            <a:ext cx="7464829" cy="559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31503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1296143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FF0000"/>
                </a:solidFill>
              </a:rPr>
              <a:t>Закон УР от 29.12.2005 N 82-РЗ</a:t>
            </a:r>
            <a:br>
              <a:rPr lang="ru-RU" sz="2200" b="1" dirty="0">
                <a:solidFill>
                  <a:srgbClr val="FF0000"/>
                </a:solidFill>
              </a:rPr>
            </a:br>
            <a:r>
              <a:rPr lang="ru-RU" sz="2200" b="1" dirty="0" smtClean="0">
                <a:solidFill>
                  <a:srgbClr val="FF0000"/>
                </a:solidFill>
              </a:rPr>
              <a:t>«О </a:t>
            </a:r>
            <a:r>
              <a:rPr lang="ru-RU" sz="2200" b="1" dirty="0">
                <a:solidFill>
                  <a:srgbClr val="FF0000"/>
                </a:solidFill>
              </a:rPr>
              <a:t>наделении органов местного самоуправления</a:t>
            </a:r>
            <a:br>
              <a:rPr lang="ru-RU" sz="2200" b="1" dirty="0">
                <a:solidFill>
                  <a:srgbClr val="FF0000"/>
                </a:solidFill>
              </a:rPr>
            </a:br>
            <a:r>
              <a:rPr lang="ru-RU" sz="2200" b="1" dirty="0">
                <a:solidFill>
                  <a:srgbClr val="FF0000"/>
                </a:solidFill>
              </a:rPr>
              <a:t>отдельными государственными полномочиями Удмуртской Республики в области архивного </a:t>
            </a:r>
            <a:r>
              <a:rPr lang="ru-RU" sz="2200" b="1" dirty="0" smtClean="0">
                <a:solidFill>
                  <a:srgbClr val="FF0000"/>
                </a:solidFill>
              </a:rPr>
              <a:t>дела»</a:t>
            </a:r>
            <a:r>
              <a:rPr lang="ru-RU" sz="2400" b="1" dirty="0">
                <a:solidFill>
                  <a:srgbClr val="FF0000"/>
                </a:solidFill>
              </a:rPr>
              <a:t/>
            </a:r>
            <a:br>
              <a:rPr lang="ru-RU" sz="2400" b="1" dirty="0">
                <a:solidFill>
                  <a:srgbClr val="FF0000"/>
                </a:solidFill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340768"/>
            <a:ext cx="9144000" cy="5517232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Статья 5. </a:t>
            </a:r>
            <a:r>
              <a:rPr lang="ru-RU" dirty="0">
                <a:solidFill>
                  <a:schemeClr val="tx1"/>
                </a:solidFill>
              </a:rPr>
              <a:t>Права и обязанности органов местного самоуправления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… </a:t>
            </a:r>
            <a:r>
              <a:rPr lang="ru-RU" dirty="0" smtClean="0">
                <a:solidFill>
                  <a:schemeClr val="tx1"/>
                </a:solidFill>
              </a:rPr>
              <a:t>:</a:t>
            </a:r>
            <a:endParaRPr lang="ru-RU" dirty="0">
              <a:solidFill>
                <a:schemeClr val="tx1"/>
              </a:solidFill>
            </a:endParaRP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Органы </a:t>
            </a:r>
            <a:r>
              <a:rPr lang="ru-RU" dirty="0">
                <a:solidFill>
                  <a:schemeClr val="tx1"/>
                </a:solidFill>
              </a:rPr>
              <a:t>местного самоуправления при осуществлении отдельных государственных полномочий Удмуртской Республики имеют право</a:t>
            </a:r>
            <a:r>
              <a:rPr lang="ru-RU" dirty="0" smtClean="0">
                <a:solidFill>
                  <a:schemeClr val="tx1"/>
                </a:solidFill>
              </a:rPr>
              <a:t>: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…</a:t>
            </a:r>
            <a:endParaRPr lang="ru-RU" b="1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2. Органы местного самоуправления при осуществлении отдельных государственных полномочий Удмуртской Республики обязаны</a:t>
            </a:r>
            <a:r>
              <a:rPr lang="ru-RU" dirty="0" smtClean="0">
                <a:solidFill>
                  <a:schemeClr val="tx1"/>
                </a:solidFill>
              </a:rPr>
              <a:t>: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…</a:t>
            </a:r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2) определить должностных лиц органов местного самоуправления, ответственных за осуществление отдельных государственных полномочий Удмуртской Республики, и муниципальных служащих, непосредственно обеспечивающих осуществление этими органами местного самоуправления отдельных государственных полномочий Удмуртской Республики</a:t>
            </a:r>
            <a:r>
              <a:rPr lang="ru-RU" b="1" dirty="0" smtClean="0">
                <a:solidFill>
                  <a:schemeClr val="tx1"/>
                </a:solidFill>
              </a:rPr>
              <a:t>;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…</a:t>
            </a:r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7) представлять в уполномоченный орган государственной власти Удмуртской Республики по вопросу осуществления отдельных государственных полномочий Удмуртской Республики кандидатуры назначаемых органами местного самоуправления </a:t>
            </a:r>
            <a:r>
              <a:rPr lang="ru-RU" b="1" dirty="0" smtClean="0">
                <a:solidFill>
                  <a:schemeClr val="tx1"/>
                </a:solidFill>
              </a:rPr>
              <a:t>лиц</a:t>
            </a:r>
            <a:r>
              <a:rPr lang="ru-RU" b="1" dirty="0">
                <a:solidFill>
                  <a:schemeClr val="tx1"/>
                </a:solidFill>
              </a:rPr>
              <a:t>;</a:t>
            </a:r>
            <a:endParaRPr lang="ru-RU" b="1" dirty="0">
              <a:solidFill>
                <a:schemeClr val="tx1"/>
              </a:solidFill>
              <a:hlinkClick r:id="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39</a:t>
            </a:fld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47664" y="1268760"/>
            <a:ext cx="597666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90154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996820" y="6381750"/>
            <a:ext cx="2133600" cy="476250"/>
          </a:xfrm>
        </p:spPr>
        <p:txBody>
          <a:bodyPr/>
          <a:lstStyle/>
          <a:p>
            <a:pPr algn="r">
              <a:defRPr/>
            </a:pPr>
            <a:fld id="{8DB6D85F-211D-427C-A922-5DF562A9353D}" type="slidenum">
              <a:rPr lang="ru-RU" smtClean="0"/>
              <a:pPr algn="r">
                <a:defRPr/>
              </a:pPr>
              <a:t>4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16632"/>
            <a:ext cx="91440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Verdana" pitchFamily="34" charset="0"/>
              </a:rPr>
              <a:t>Законодательно переданы государственные полномочия в области архивного дела:</a:t>
            </a:r>
          </a:p>
          <a:p>
            <a:pPr algn="ctr"/>
            <a:endParaRPr lang="ru-RU" sz="800" b="1" dirty="0" smtClean="0">
              <a:latin typeface="Verdana" pitchFamily="34" charset="0"/>
            </a:endParaRPr>
          </a:p>
          <a:p>
            <a:pPr algn="ctr"/>
            <a:endParaRPr lang="ru-RU" sz="800" b="1" dirty="0" smtClean="0">
              <a:latin typeface="Verdana" pitchFamily="34" charset="0"/>
            </a:endParaRPr>
          </a:p>
          <a:p>
            <a:pPr algn="ctr"/>
            <a:endParaRPr lang="ru-RU" sz="800" b="1" dirty="0" smtClean="0">
              <a:latin typeface="Verdana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Verdana" pitchFamily="34" charset="0"/>
              </a:rPr>
              <a:t>Республики </a:t>
            </a:r>
            <a:r>
              <a:rPr lang="ru-RU" sz="2800" b="1" i="1" dirty="0" smtClean="0">
                <a:solidFill>
                  <a:srgbClr val="FF0000"/>
                </a:solidFill>
                <a:latin typeface="Verdana" pitchFamily="34" charset="0"/>
              </a:rPr>
              <a:t>Марий Эл, </a:t>
            </a:r>
          </a:p>
          <a:p>
            <a:pPr lvl="6"/>
            <a:r>
              <a:rPr lang="ru-RU" sz="2800" b="1" i="1" dirty="0" smtClean="0">
                <a:solidFill>
                  <a:srgbClr val="FF0000"/>
                </a:solidFill>
                <a:latin typeface="Verdana" pitchFamily="34" charset="0"/>
              </a:rPr>
              <a:t>  Мордовия, </a:t>
            </a:r>
          </a:p>
          <a:p>
            <a:pPr lvl="6"/>
            <a:r>
              <a:rPr lang="ru-RU" sz="2800" b="1" i="1" dirty="0" smtClean="0">
                <a:solidFill>
                  <a:srgbClr val="FF0000"/>
                </a:solidFill>
                <a:latin typeface="Verdana" pitchFamily="34" charset="0"/>
              </a:rPr>
              <a:t>  Татарстан, </a:t>
            </a:r>
          </a:p>
          <a:p>
            <a:pPr lvl="5"/>
            <a:r>
              <a:rPr lang="ru-RU" sz="2800" b="1" i="1" dirty="0">
                <a:solidFill>
                  <a:srgbClr val="FF0000"/>
                </a:solidFill>
                <a:latin typeface="Verdana" pitchFamily="34" charset="0"/>
              </a:rPr>
              <a:t>	</a:t>
            </a:r>
            <a:r>
              <a:rPr lang="ru-RU" sz="2800" b="1" i="1" dirty="0" smtClean="0">
                <a:solidFill>
                  <a:srgbClr val="FF0000"/>
                </a:solidFill>
                <a:latin typeface="Verdana" pitchFamily="34" charset="0"/>
              </a:rPr>
              <a:t>  Удмуртия</a:t>
            </a:r>
            <a:endParaRPr lang="ru-RU" sz="2800" b="1" i="1" dirty="0" smtClean="0">
              <a:latin typeface="Verdana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1000" b="1" i="1" dirty="0" smtClean="0">
              <a:latin typeface="Verdana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1000" b="1" i="1" dirty="0" smtClean="0">
              <a:latin typeface="Verdana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solidFill>
                  <a:srgbClr val="FF0000"/>
                </a:solidFill>
                <a:latin typeface="Verdana" pitchFamily="34" charset="0"/>
              </a:rPr>
              <a:t>Пермский Край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b="1" i="1" dirty="0" smtClean="0">
              <a:latin typeface="Verdana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Verdana" pitchFamily="34" charset="0"/>
              </a:rPr>
              <a:t>Области </a:t>
            </a:r>
            <a:r>
              <a:rPr lang="ru-RU" sz="2800" b="1" i="1" dirty="0" smtClean="0">
                <a:solidFill>
                  <a:srgbClr val="FF0000"/>
                </a:solidFill>
                <a:latin typeface="Verdana" pitchFamily="34" charset="0"/>
              </a:rPr>
              <a:t>Кировская, </a:t>
            </a:r>
          </a:p>
          <a:p>
            <a:pPr lvl="4"/>
            <a:r>
              <a:rPr lang="ru-RU" sz="2800" b="1" i="1" dirty="0" smtClean="0">
                <a:solidFill>
                  <a:srgbClr val="FF0000"/>
                </a:solidFill>
                <a:latin typeface="Verdana" pitchFamily="34" charset="0"/>
              </a:rPr>
              <a:t>   Пензенская, </a:t>
            </a:r>
          </a:p>
          <a:p>
            <a:pPr lvl="4"/>
            <a:r>
              <a:rPr lang="ru-RU" sz="2800" b="1" i="1" dirty="0" smtClean="0">
                <a:solidFill>
                  <a:srgbClr val="FF0000"/>
                </a:solidFill>
                <a:latin typeface="Verdana" pitchFamily="34" charset="0"/>
              </a:rPr>
              <a:t>   Самарская, </a:t>
            </a:r>
          </a:p>
          <a:p>
            <a:pPr lvl="4"/>
            <a:r>
              <a:rPr lang="ru-RU" sz="2800" b="1" i="1" dirty="0" smtClean="0">
                <a:solidFill>
                  <a:srgbClr val="FF0000"/>
                </a:solidFill>
                <a:latin typeface="Verdana" pitchFamily="34" charset="0"/>
              </a:rPr>
              <a:t>   Ульяновская</a:t>
            </a:r>
            <a:endParaRPr lang="ru-RU" sz="2800" b="1" i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03776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40</a:t>
            </a:fld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68952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76089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41</a:t>
            </a:fld>
            <a:endParaRPr lang="ru-RU"/>
          </a:p>
        </p:txBody>
      </p:sp>
      <p:pic>
        <p:nvPicPr>
          <p:cNvPr id="9218" name="Picture 2" descr="ÐÑÑÐºÐ¾Ð² ÐÐ¸ÐºÐ¾Ð»Ð°Ð¹ ÐÐ»Ð°Ð´Ð¸Ð¼Ð¸ÑÐ¾Ð²Ð¸Ñ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" y="177706"/>
            <a:ext cx="5549456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80112" y="188640"/>
            <a:ext cx="3633682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000" b="1" dirty="0" smtClean="0">
              <a:solidFill>
                <a:srgbClr val="FF0000"/>
              </a:solidFill>
            </a:endParaRPr>
          </a:p>
          <a:p>
            <a:pPr algn="ctr"/>
            <a:endParaRPr lang="ru-RU" sz="3000" b="1" dirty="0">
              <a:solidFill>
                <a:srgbClr val="FF0000"/>
              </a:solidFill>
            </a:endParaRPr>
          </a:p>
          <a:p>
            <a:pPr algn="ctr"/>
            <a:r>
              <a:rPr lang="ru-RU" sz="3000" b="1" dirty="0" smtClean="0">
                <a:solidFill>
                  <a:srgbClr val="FF0000"/>
                </a:solidFill>
              </a:rPr>
              <a:t>Бычков </a:t>
            </a:r>
            <a:r>
              <a:rPr lang="ru-RU" sz="3000" b="1" dirty="0">
                <a:solidFill>
                  <a:srgbClr val="FF0000"/>
                </a:solidFill>
              </a:rPr>
              <a:t>Николай </a:t>
            </a:r>
            <a:r>
              <a:rPr lang="ru-RU" sz="3000" b="1" dirty="0" smtClean="0">
                <a:solidFill>
                  <a:srgbClr val="FF0000"/>
                </a:solidFill>
              </a:rPr>
              <a:t>Владимирович,</a:t>
            </a:r>
          </a:p>
          <a:p>
            <a:pPr algn="ctr"/>
            <a:endParaRPr lang="ru-RU" sz="1500" dirty="0">
              <a:solidFill>
                <a:srgbClr val="FF0000"/>
              </a:solidFill>
            </a:endParaRPr>
          </a:p>
          <a:p>
            <a:pPr algn="ctr"/>
            <a:r>
              <a:rPr lang="ru-RU" sz="3000" dirty="0"/>
              <a:t>з</a:t>
            </a:r>
            <a:r>
              <a:rPr lang="ru-RU" sz="3000" dirty="0" smtClean="0"/>
              <a:t>аместитель </a:t>
            </a:r>
            <a:r>
              <a:rPr lang="ru-RU" sz="3000" dirty="0"/>
              <a:t>Министра культуры, национальной политики, </a:t>
            </a:r>
            <a:endParaRPr lang="ru-RU" sz="3000" dirty="0" smtClean="0"/>
          </a:p>
          <a:p>
            <a:pPr algn="ctr"/>
            <a:r>
              <a:rPr lang="ru-RU" sz="3000" dirty="0" smtClean="0"/>
              <a:t>туризма </a:t>
            </a:r>
            <a:r>
              <a:rPr lang="ru-RU" sz="3000" dirty="0"/>
              <a:t>и архивного дела Республики </a:t>
            </a:r>
            <a:r>
              <a:rPr lang="ru-RU" sz="3000" dirty="0" smtClean="0"/>
              <a:t>Мордовия</a:t>
            </a:r>
          </a:p>
          <a:p>
            <a:pPr algn="ctr"/>
            <a:endParaRPr lang="ru-RU" sz="800" dirty="0"/>
          </a:p>
          <a:p>
            <a:pPr algn="ctr"/>
            <a:r>
              <a:rPr lang="ru-RU" dirty="0" smtClean="0"/>
              <a:t>С официального портала органов государственной власти Республики Мордовия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8547410"/>
      </p:ext>
    </p:extLst>
  </p:cSld>
  <p:clrMapOvr>
    <a:masterClrMapping/>
  </p:clrMapOvr>
  <p:transition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42</a:t>
            </a:fld>
            <a:endParaRPr lang="ru-RU"/>
          </a:p>
        </p:txBody>
      </p:sp>
      <p:pic>
        <p:nvPicPr>
          <p:cNvPr id="10246" name="Picture 6" descr="http://www.regsamarh.ru/external/elar2013/photos/764/733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59" y="3373053"/>
            <a:ext cx="5193159" cy="346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www.regsamarh.ru/external/elar2013/photos/764/733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" y="1256209"/>
            <a:ext cx="5544616" cy="326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0"/>
            <a:ext cx="913358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>
                <a:latin typeface="Verdana" pitchFamily="34" charset="0"/>
              </a:rPr>
              <a:t>Выездное заседание коллегии Управления государственной архивной службы Самарской области,</a:t>
            </a:r>
          </a:p>
          <a:p>
            <a:pPr algn="ctr">
              <a:defRPr/>
            </a:pPr>
            <a:r>
              <a:rPr lang="ru-RU" b="1" dirty="0" smtClean="0">
                <a:latin typeface="Verdana" pitchFamily="34" charset="0"/>
              </a:rPr>
              <a:t>04.06.2015</a:t>
            </a:r>
            <a:endParaRPr lang="ru-RU" b="1" dirty="0">
              <a:latin typeface="Verdana" pitchFamily="34" charset="0"/>
            </a:endParaRPr>
          </a:p>
          <a:p>
            <a:pPr algn="ctr">
              <a:defRPr/>
            </a:pPr>
            <a:endParaRPr lang="ru-RU" sz="700" b="1" dirty="0">
              <a:latin typeface="Verdana" pitchFamily="34" charset="0"/>
            </a:endParaRPr>
          </a:p>
          <a:p>
            <a:pPr algn="ctr">
              <a:defRPr/>
            </a:pPr>
            <a:r>
              <a:rPr lang="ru-RU" dirty="0" smtClean="0">
                <a:latin typeface="+mj-lt"/>
              </a:rPr>
              <a:t>С </a:t>
            </a:r>
            <a:r>
              <a:rPr lang="ru-RU" dirty="0">
                <a:latin typeface="+mj-lt"/>
              </a:rPr>
              <a:t>сайта Управление государственной архивной службы  Самарской </a:t>
            </a:r>
            <a:r>
              <a:rPr lang="ru-RU" dirty="0" smtClean="0">
                <a:latin typeface="+mj-lt"/>
              </a:rPr>
              <a:t>области</a:t>
            </a:r>
            <a:endParaRPr lang="ru-RU" dirty="0">
              <a:latin typeface="+mj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6091116"/>
      </p:ext>
    </p:extLst>
  </p:cSld>
  <p:clrMapOvr>
    <a:masterClrMapping/>
  </p:clrMapOvr>
  <p:transition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43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1363969"/>
            <a:ext cx="914400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500" b="1" dirty="0" smtClean="0"/>
          </a:p>
          <a:p>
            <a:pPr algn="just"/>
            <a:r>
              <a:rPr lang="ru-RU" sz="2800" b="1" dirty="0" smtClean="0"/>
              <a:t>Статья </a:t>
            </a:r>
            <a:r>
              <a:rPr lang="ru-RU" sz="2800" b="1" dirty="0"/>
              <a:t>19.</a:t>
            </a:r>
            <a:r>
              <a:rPr lang="ru-RU" sz="2800" dirty="0"/>
              <a:t> Порядок наделения органов местного самоуправления отдельными государственными </a:t>
            </a:r>
            <a:r>
              <a:rPr lang="ru-RU" sz="2800" dirty="0" smtClean="0"/>
              <a:t>полномочиями</a:t>
            </a:r>
          </a:p>
          <a:p>
            <a:pPr algn="just"/>
            <a:endParaRPr lang="ru-RU" sz="2800" dirty="0"/>
          </a:p>
          <a:p>
            <a:pPr algn="just"/>
            <a:r>
              <a:rPr lang="ru-RU" sz="2800" b="1" dirty="0"/>
              <a:t>3. Отдельные государственные полномочия, передаваемые для осуществления органам местного самоуправления, осуществляются органами местного </a:t>
            </a:r>
            <a:r>
              <a:rPr lang="ru-RU" sz="2800" b="1" dirty="0" smtClean="0"/>
              <a:t>самоуправления муниципальных районов и органами местного самоуправления городских округов, если иное не установлено федеральным законом или законом субъекта Российской Федерации.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Федеральный закон от </a:t>
            </a:r>
            <a:r>
              <a:rPr lang="ru-RU" sz="2800" b="1" dirty="0" smtClean="0">
                <a:solidFill>
                  <a:srgbClr val="FF0000"/>
                </a:solidFill>
              </a:rPr>
              <a:t>06.10.2003 N </a:t>
            </a:r>
            <a:r>
              <a:rPr lang="ru-RU" sz="2800" b="1" dirty="0">
                <a:solidFill>
                  <a:srgbClr val="FF0000"/>
                </a:solidFill>
              </a:rPr>
              <a:t>131-ФЗ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«Об </a:t>
            </a:r>
            <a:r>
              <a:rPr lang="ru-RU" sz="2800" b="1" dirty="0">
                <a:solidFill>
                  <a:srgbClr val="FF0000"/>
                </a:solidFill>
              </a:rPr>
              <a:t>общих принципах организации местного самоуправления в Российской </a:t>
            </a:r>
            <a:r>
              <a:rPr lang="ru-RU" sz="2800" b="1" dirty="0" smtClean="0">
                <a:solidFill>
                  <a:srgbClr val="FF0000"/>
                </a:solidFill>
              </a:rPr>
              <a:t>Федерации»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619672" y="1384995"/>
            <a:ext cx="583264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490351"/>
      </p:ext>
    </p:extLst>
  </p:cSld>
  <p:clrMapOvr>
    <a:masterClrMapping/>
  </p:clrMapOvr>
  <p:transition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44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99269" y="116632"/>
            <a:ext cx="885698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Федеральный закон от </a:t>
            </a:r>
            <a:r>
              <a:rPr lang="ru-RU" sz="2800" b="1" dirty="0" smtClean="0">
                <a:solidFill>
                  <a:srgbClr val="FF0000"/>
                </a:solidFill>
              </a:rPr>
              <a:t>22.10.2004 </a:t>
            </a:r>
            <a:r>
              <a:rPr lang="ru-RU" sz="2800" b="1" dirty="0">
                <a:solidFill>
                  <a:srgbClr val="FF0000"/>
                </a:solidFill>
              </a:rPr>
              <a:t>N 125-ФЗ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«Об </a:t>
            </a:r>
            <a:r>
              <a:rPr lang="ru-RU" sz="2800" b="1" dirty="0">
                <a:solidFill>
                  <a:srgbClr val="FF0000"/>
                </a:solidFill>
              </a:rPr>
              <a:t>архивном деле в Российской </a:t>
            </a:r>
            <a:r>
              <a:rPr lang="ru-RU" sz="2800" b="1" dirty="0" smtClean="0">
                <a:solidFill>
                  <a:srgbClr val="FF0000"/>
                </a:solidFill>
              </a:rPr>
              <a:t>Федерации»</a:t>
            </a:r>
          </a:p>
          <a:p>
            <a:endParaRPr lang="ru-RU" sz="2800" b="1" dirty="0"/>
          </a:p>
          <a:p>
            <a:r>
              <a:rPr lang="ru-RU" sz="2400" b="1" dirty="0"/>
              <a:t>Статья 4.</a:t>
            </a:r>
            <a:r>
              <a:rPr lang="ru-RU" sz="2400" dirty="0"/>
              <a:t> Полномочия Российской Федерации, субъектов Российской Федерации, муниципальных образований в области архивного </a:t>
            </a:r>
            <a:r>
              <a:rPr lang="ru-RU" sz="2400" dirty="0" smtClean="0"/>
              <a:t>дела</a:t>
            </a:r>
          </a:p>
          <a:p>
            <a:endParaRPr lang="ru-RU" sz="2400" dirty="0"/>
          </a:p>
          <a:p>
            <a:r>
              <a:rPr lang="ru-RU" sz="2400" b="1" dirty="0"/>
              <a:t>5. Законом орган местного самоуправления муниципального района, городского округа может наделяться отдельными государственными полномочиями по хранению, комплектованию, учету и использованию архивных документов, относящихся к государственной собственности и находящихся на территории муниципального образования, с передачей необходимых для осуществления данных полномочий материально-технических и финансовых средств.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403648" y="1124744"/>
            <a:ext cx="648072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061996"/>
      </p:ext>
    </p:extLst>
  </p:cSld>
  <p:clrMapOvr>
    <a:masterClrMapping/>
  </p:clrMapOvr>
  <p:transition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239453" y="6506065"/>
            <a:ext cx="2895600" cy="365125"/>
          </a:xfrm>
        </p:spPr>
        <p:txBody>
          <a:bodyPr/>
          <a:lstStyle/>
          <a:p>
            <a:pPr algn="r">
              <a:defRPr/>
            </a:pPr>
            <a:fld id="{8DB6D85F-211D-427C-A922-5DF562A9353D}" type="slidenum">
              <a:rPr lang="ru-RU" smtClean="0"/>
              <a:pPr algn="r">
                <a:defRPr/>
              </a:pPr>
              <a:t>45</a:t>
            </a:fld>
            <a:endParaRPr lang="ru-RU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236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800" b="1" i="1" dirty="0"/>
              <a:t>«Могут ли осуществлять переданные государственные полномочия региона работники ОМС, не являющиеся муниципальными служащими</a:t>
            </a:r>
            <a:r>
              <a:rPr lang="ru-RU" sz="2800" b="1" i="1" dirty="0" smtClean="0"/>
              <a:t>?»</a:t>
            </a:r>
          </a:p>
          <a:p>
            <a:pPr algn="ctr"/>
            <a:endParaRPr lang="ru-RU" sz="2400" b="1" dirty="0" smtClean="0"/>
          </a:p>
          <a:p>
            <a:pPr marL="457200" indent="-457200">
              <a:buFont typeface="Wingdings" pitchFamily="2" charset="2"/>
              <a:buChar char="v"/>
            </a:pPr>
            <a:r>
              <a:rPr lang="ru-RU" sz="2800" b="1" dirty="0" smtClean="0"/>
              <a:t>Только муниципальные служащие </a:t>
            </a:r>
            <a:r>
              <a:rPr lang="ru-RU" sz="2800" b="1" dirty="0" smtClean="0">
                <a:solidFill>
                  <a:srgbClr val="FF0000"/>
                </a:solidFill>
              </a:rPr>
              <a:t>(Удмуртия, Мордовия, Самарская область)</a:t>
            </a:r>
          </a:p>
          <a:p>
            <a:pPr marL="457200" indent="-457200">
              <a:buFont typeface="Wingdings" pitchFamily="2" charset="2"/>
              <a:buChar char="v"/>
            </a:pPr>
            <a:endParaRPr lang="ru-RU" sz="2800" b="1" dirty="0" smtClean="0"/>
          </a:p>
          <a:p>
            <a:pPr marL="457200" indent="-457200">
              <a:buFont typeface="Wingdings" pitchFamily="2" charset="2"/>
              <a:buChar char="v"/>
            </a:pPr>
            <a:r>
              <a:rPr lang="ru-RU" sz="2800" b="1" dirty="0"/>
              <a:t>Не практикуется возложение осуществления государственных полномочий в области архивного дела на сотрудников муниципальных архивов </a:t>
            </a:r>
            <a:r>
              <a:rPr lang="ru-RU" sz="2800" b="1" dirty="0">
                <a:solidFill>
                  <a:srgbClr val="FF0000"/>
                </a:solidFill>
              </a:rPr>
              <a:t>(Татарстан</a:t>
            </a:r>
            <a:r>
              <a:rPr lang="ru-RU" sz="2800" b="1" dirty="0" smtClean="0">
                <a:solidFill>
                  <a:srgbClr val="FF0000"/>
                </a:solidFill>
              </a:rPr>
              <a:t>)</a:t>
            </a:r>
          </a:p>
          <a:p>
            <a:pPr marL="457200" indent="-457200">
              <a:buFont typeface="Wingdings" pitchFamily="2" charset="2"/>
              <a:buChar char="v"/>
            </a:pPr>
            <a:endParaRPr lang="ru-RU" sz="2800" b="1" dirty="0">
              <a:solidFill>
                <a:srgbClr val="FF0000"/>
              </a:solidFill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ru-RU" sz="2800" b="1" dirty="0" smtClean="0"/>
              <a:t>Могут немуниципальные служащие. </a:t>
            </a:r>
            <a:r>
              <a:rPr lang="ru-RU" sz="2800" b="1" dirty="0" smtClean="0">
                <a:solidFill>
                  <a:srgbClr val="FF0000"/>
                </a:solidFill>
              </a:rPr>
              <a:t>(Марий Эл, Пермский </a:t>
            </a:r>
            <a:r>
              <a:rPr lang="ru-RU" sz="2800" b="1" dirty="0">
                <a:solidFill>
                  <a:srgbClr val="FF0000"/>
                </a:solidFill>
              </a:rPr>
              <a:t>край)</a:t>
            </a:r>
          </a:p>
        </p:txBody>
      </p:sp>
    </p:spTree>
    <p:extLst>
      <p:ext uri="{BB962C8B-B14F-4D97-AF65-F5344CB8AC3E}">
        <p14:creationId xmlns:p14="http://schemas.microsoft.com/office/powerpoint/2010/main" val="176842495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pPr algn="r">
              <a:defRPr/>
            </a:pPr>
            <a:fld id="{8DB6D85F-211D-427C-A922-5DF562A9353D}" type="slidenum">
              <a:rPr lang="ru-RU" smtClean="0"/>
              <a:pPr algn="r">
                <a:defRPr/>
              </a:pPr>
              <a:t>46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334184"/>
              </p:ext>
            </p:extLst>
          </p:nvPr>
        </p:nvGraphicFramePr>
        <p:xfrm>
          <a:off x="58120" y="116632"/>
          <a:ext cx="9120714" cy="6675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120714"/>
              </a:tblGrid>
              <a:tr h="4800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latin typeface="Verdana" pitchFamily="34" charset="0"/>
                        </a:rPr>
                        <a:t>Кировская область, документы образованные после 01.01.2006</a:t>
                      </a:r>
                      <a:endParaRPr lang="ru-RU" sz="2800" b="1" dirty="0" smtClean="0">
                        <a:solidFill>
                          <a:srgbClr val="FF0000"/>
                        </a:solidFill>
                        <a:latin typeface="Verdana" pitchFamily="34" charset="0"/>
                      </a:endParaRPr>
                    </a:p>
                  </a:txBody>
                  <a:tcPr/>
                </a:tc>
              </a:tr>
              <a:tr h="741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 принадлежность документов постоянного срока хранения к фондам, образованным областными организациями: финансовые отделы, редакции газет, центры занятости населения, территориальные избирательные комиссии (кроме документов по выборам органов местного самоуправления); государственные учреждения;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b="1" kern="1200" dirty="0" smtClean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</a:tr>
              <a:tr h="741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 принадлежность документов по личному составу к фондам ликвидированных организаций областной собственности;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b="1" kern="1200" dirty="0" smtClean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</a:tr>
              <a:tr h="741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 принадлежность документов по личному составу (периода до 1993 г.) к фондам ликвидированных организаций федеральной и муниципальной собственности (кроме документов райисполкомов, сельских советов);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b="1" kern="1200" dirty="0" smtClean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</a:tr>
              <a:tr h="741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 принадлежность документов по личному составу, образовавшихся до момента изменения государственной формы собственности к фондам ликвидированных негосударственных организаций.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059025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pPr algn="r">
              <a:defRPr/>
            </a:pPr>
            <a:fld id="{8DB6D85F-211D-427C-A922-5DF562A9353D}" type="slidenum">
              <a:rPr lang="ru-RU" smtClean="0"/>
              <a:pPr algn="r">
                <a:defRPr/>
              </a:pPr>
              <a:t>47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573218"/>
              </p:ext>
            </p:extLst>
          </p:nvPr>
        </p:nvGraphicFramePr>
        <p:xfrm>
          <a:off x="58120" y="116632"/>
          <a:ext cx="9120714" cy="5669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120714"/>
              </a:tblGrid>
              <a:tr h="4800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latin typeface="Verdana" pitchFamily="34" charset="0"/>
                        </a:rPr>
                        <a:t>Татарстан</a:t>
                      </a:r>
                      <a:endParaRPr lang="ru-RU" sz="2800" b="1" dirty="0" smtClean="0">
                        <a:solidFill>
                          <a:srgbClr val="FF0000"/>
                        </a:solidFill>
                        <a:latin typeface="Verdana" pitchFamily="34" charset="0"/>
                      </a:endParaRPr>
                    </a:p>
                  </a:txBody>
                  <a:tcPr/>
                </a:tc>
              </a:tr>
              <a:tr h="74168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      - </a:t>
                      </a:r>
                      <a:r>
                        <a:rPr lang="ru-RU" sz="2000" kern="1200" dirty="0" err="1" smtClean="0">
                          <a:solidFill>
                            <a:schemeClr val="dk1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кантонные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, волостные исполкомы, исполкомы районных, городских Советов депутатов; районные, городские Советы депутатов; администрации районов и городов;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      -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отраслевые отделы исполкомов и администраций, территориальные органы республиканских министерств;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kern="1200" dirty="0" smtClean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</a:tr>
              <a:tr h="74168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      - районные городские комитеты по земельным ресурсам и земельной реформе, по управлению коммунальным имуществом, по физкультуре и спорту, по защите прав потребителей; </a:t>
                      </a:r>
                      <a:endParaRPr lang="ru-RU" sz="2000" b="1" kern="1200" dirty="0" smtClean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kern="1200" dirty="0" smtClean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</a:tr>
              <a:tr h="74168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      - центры занятости населения; редакции районных и городских газет, техникумы и училища, государственные театры и музеи, организации государственной системы лесного хозяйства, районные и участковые больницы, территориальные медицинские объединения и санатории</a:t>
                      </a:r>
                      <a:endParaRPr lang="ru-RU" sz="2000" b="1" kern="1200" dirty="0" smtClean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kern="1200" dirty="0" smtClean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60452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48</a:t>
            </a:fld>
            <a:endParaRPr lang="ru-RU"/>
          </a:p>
        </p:txBody>
      </p:sp>
      <p:pic>
        <p:nvPicPr>
          <p:cNvPr id="11266" name="Picture 2" descr="http://www.orenarhiv.ru/gbugaoo/wp-content/uploads/2017/06/4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64096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144" y="0"/>
            <a:ext cx="9061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/>
              <a:t>Состоялась передача архивных документов из </a:t>
            </a:r>
            <a:r>
              <a:rPr lang="ru-RU" sz="2600" b="1" dirty="0"/>
              <a:t>филиала </a:t>
            </a:r>
            <a:r>
              <a:rPr lang="ru-RU" sz="2600" b="1" dirty="0" smtClean="0"/>
              <a:t>Государственного архива Оренбургской области в </a:t>
            </a:r>
            <a:r>
              <a:rPr lang="ru-RU" sz="2600" b="1" dirty="0"/>
              <a:t>г. Орске в Архив муниципального образования город Новотроицк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9874546"/>
      </p:ext>
    </p:extLst>
  </p:cSld>
  <p:clrMapOvr>
    <a:masterClrMapping/>
  </p:clrMapOvr>
  <p:transition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49</a:t>
            </a:fld>
            <a:endParaRPr lang="ru-RU"/>
          </a:p>
        </p:txBody>
      </p:sp>
      <p:pic>
        <p:nvPicPr>
          <p:cNvPr id="12290" name="Picture 2" descr="ÐÐ±Â Ð°ÑÑÐ¸Ð²Ð½Ð¾Ð¼ ÑÑÑÐµÐ¶Ð´ÐµÐ½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75" y="2365940"/>
            <a:ext cx="4140218" cy="414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0905" y="476672"/>
            <a:ext cx="35507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u="sng" dirty="0">
                <a:hlinkClick r:id="rId3"/>
              </a:rPr>
              <a:t>Государственный архив Нижегородской области, г. Арзамас (ГКУ ГАНО, г. Арзамас)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36095" y="595669"/>
            <a:ext cx="35122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hlinkClick r:id="rId4"/>
              </a:rPr>
              <a:t>Государственный архив Нижегородской области, г. Балахна (ГКУ ГАНО, г. Балахна)</a:t>
            </a:r>
            <a:endParaRPr lang="ru-RU" sz="2400" dirty="0"/>
          </a:p>
        </p:txBody>
      </p:sp>
      <p:pic>
        <p:nvPicPr>
          <p:cNvPr id="12292" name="Picture 4" descr="ÐÐ±Â Ð°ÑÑÐ¸Ð²Ð½Ð¾Ð¼ ÑÑÑÐµÐ¶Ð´ÐµÐ½Ð¸Ð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65940"/>
            <a:ext cx="4191701" cy="414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534656"/>
      </p:ext>
    </p:extLst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996820" y="6381750"/>
            <a:ext cx="2133600" cy="476250"/>
          </a:xfrm>
        </p:spPr>
        <p:txBody>
          <a:bodyPr/>
          <a:lstStyle/>
          <a:p>
            <a:pPr algn="r">
              <a:defRPr/>
            </a:pPr>
            <a:fld id="{8DB6D85F-211D-427C-A922-5DF562A9353D}" type="slidenum">
              <a:rPr lang="ru-RU" smtClean="0"/>
              <a:pPr algn="r">
                <a:defRPr/>
              </a:pPr>
              <a:t>5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0688"/>
            <a:ext cx="91440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Verdana" pitchFamily="34" charset="0"/>
              </a:rPr>
              <a:t>Примеры организации хранения документов собственности </a:t>
            </a:r>
            <a:r>
              <a:rPr lang="ru-RU" sz="3200" b="1" dirty="0" smtClean="0">
                <a:latin typeface="Verdana" pitchFamily="34" charset="0"/>
              </a:rPr>
              <a:t>субъекта в случае отсутствия полномочий:</a:t>
            </a:r>
          </a:p>
          <a:p>
            <a:pPr algn="ctr"/>
            <a:endParaRPr lang="ru-RU" sz="3200" b="1" dirty="0">
              <a:latin typeface="Verdana" pitchFamily="34" charset="0"/>
            </a:endParaRPr>
          </a:p>
          <a:p>
            <a:pPr algn="ctr"/>
            <a:endParaRPr lang="ru-RU" sz="800" b="1" dirty="0">
              <a:latin typeface="Verdana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latin typeface="Verdana" pitchFamily="34" charset="0"/>
              </a:rPr>
              <a:t>передача документов собственности субъекта</a:t>
            </a:r>
            <a:r>
              <a:rPr lang="ru-RU" sz="2800" b="1" i="1" dirty="0">
                <a:latin typeface="Verdana" pitchFamily="34" charset="0"/>
              </a:rPr>
              <a:t> в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государственные архивы </a:t>
            </a:r>
            <a:r>
              <a:rPr lang="ru-RU" sz="2800" b="1" i="1" dirty="0" smtClean="0">
                <a:latin typeface="Verdana" pitchFamily="34" charset="0"/>
              </a:rPr>
              <a:t>(Чувашская Республика)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800" b="1" i="1" dirty="0">
              <a:latin typeface="Verdana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800" b="1" i="1" dirty="0" smtClean="0">
              <a:latin typeface="Verdana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latin typeface="Verdana" pitchFamily="34" charset="0"/>
              </a:rPr>
              <a:t>передача документов собственности субъекта в </a:t>
            </a:r>
            <a:r>
              <a:rPr lang="ru-RU" sz="2800" b="1" i="1" dirty="0" smtClean="0">
                <a:solidFill>
                  <a:srgbClr val="FF0000"/>
                </a:solidFill>
                <a:latin typeface="Verdana" pitchFamily="34" charset="0"/>
              </a:rPr>
              <a:t>собственность городов и районов</a:t>
            </a:r>
            <a:r>
              <a:rPr lang="ru-RU" sz="2800" b="1" i="1" dirty="0" smtClean="0">
                <a:latin typeface="Verdana" pitchFamily="34" charset="0"/>
              </a:rPr>
              <a:t> (Саратовская область)</a:t>
            </a:r>
            <a:endParaRPr lang="ru-RU" sz="2800" b="1" i="1" dirty="0">
              <a:latin typeface="Verdana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b="1" i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17730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50</a:t>
            </a:fld>
            <a:endParaRPr lang="ru-RU"/>
          </a:p>
        </p:txBody>
      </p:sp>
      <p:pic>
        <p:nvPicPr>
          <p:cNvPr id="133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933056"/>
            <a:ext cx="5292081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ÐÐ°ÑÑÐ¸Ð½ÐºÐ¸ Ð¿Ð¾ Ð·Ð°Ð¿ÑÐ¾ÑÑ Ð°ÑÑÐ¸Ð²Ð¾ÑÑÐ°Ð½Ð¸Ð»Ð¸ÑÐµ ÑÐ¾ÑÐ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707904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ÐÐ°ÑÑÐ¸Ð½ÐºÐ¸ Ð¿Ð¾ Ð·Ð°Ð¿ÑÐ¾ÑÑ Ð°ÑÑÐ¸Ð²Ð¾ÑÑÐ°Ð½Ð¸Ð»Ð¸ÑÐµ ÑÐ¾ÑÐ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8" y="1661909"/>
            <a:ext cx="545090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" y="116632"/>
            <a:ext cx="5266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+mj-lt"/>
              </a:rPr>
              <a:t>Архивохранилища государственных и муниципальных архивов</a:t>
            </a:r>
            <a:endParaRPr lang="ru-RU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5066958"/>
      </p:ext>
    </p:extLst>
  </p:cSld>
  <p:clrMapOvr>
    <a:masterClrMapping/>
  </p:clrMapOvr>
  <p:transition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51</a:t>
            </a:fld>
            <a:endParaRPr lang="ru-RU"/>
          </a:p>
        </p:txBody>
      </p:sp>
      <p:pic>
        <p:nvPicPr>
          <p:cNvPr id="4" name="Picture 5" descr="E:\Презентации\2018\03-01 Коллегия\ЦГА\цга\1. Работа по упорядочению документов в организациях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92080" y="1628800"/>
            <a:ext cx="38519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Ведение учета </a:t>
            </a:r>
          </a:p>
          <a:p>
            <a:pPr algn="ctr"/>
            <a:r>
              <a:rPr lang="ru-RU" sz="4000" b="1" dirty="0" smtClean="0"/>
              <a:t>в одном из архивов Удмуртии</a:t>
            </a:r>
          </a:p>
          <a:p>
            <a:pPr algn="ctr"/>
            <a:r>
              <a:rPr lang="ru-RU" sz="4000" b="1" dirty="0" smtClean="0"/>
              <a:t>(2016)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903714419"/>
      </p:ext>
    </p:extLst>
  </p:cSld>
  <p:clrMapOvr>
    <a:masterClrMapping/>
  </p:clrMapOvr>
  <p:transition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52</a:t>
            </a:fld>
            <a:endParaRPr lang="ru-RU"/>
          </a:p>
        </p:txBody>
      </p:sp>
      <p:pic>
        <p:nvPicPr>
          <p:cNvPr id="3" name="Picture 2" descr="C:\Work\Презентации\2016\02-17 Коллегия\Фото ЦГА10-18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52936"/>
            <a:ext cx="5724128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Pictures\События в архивной жизни\2015\100_PANA\P10009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0"/>
            <a:ext cx="5724128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566526"/>
            <a:ext cx="3312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Проверка наличия в архиве Министерства лесного хозяйства УР (2016)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868144" y="4221088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latin typeface="+mj-lt"/>
              </a:rPr>
              <a:t>Прием документов реорганизованного Министерства по делам молодежи УР в ГКУ «ЦГА УР</a:t>
            </a:r>
            <a:r>
              <a:rPr lang="ru-RU" sz="2400" b="1" dirty="0" smtClean="0">
                <a:latin typeface="+mj-lt"/>
              </a:rPr>
              <a:t>» (2016)</a:t>
            </a:r>
            <a:endParaRPr lang="ru-RU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1931662"/>
      </p:ext>
    </p:extLst>
  </p:cSld>
  <p:clrMapOvr>
    <a:masterClrMapping/>
  </p:clrMapOvr>
  <p:transition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052736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353B3F"/>
                </a:solidFill>
                <a:latin typeface="Verdana" pitchFamily="34" charset="0"/>
              </a:rPr>
              <a:t/>
            </a:r>
            <a:br>
              <a:rPr lang="ru-RU" sz="3100" b="1" dirty="0" smtClean="0">
                <a:solidFill>
                  <a:srgbClr val="353B3F"/>
                </a:solidFill>
                <a:latin typeface="Verdana" pitchFamily="34" charset="0"/>
              </a:rPr>
            </a:br>
            <a:r>
              <a:rPr lang="ru-RU" sz="3100" b="1" dirty="0" smtClean="0">
                <a:solidFill>
                  <a:srgbClr val="353B3F"/>
                </a:solidFill>
                <a:latin typeface="Verdana" pitchFamily="34" charset="0"/>
              </a:rPr>
              <a:t>Семинар </a:t>
            </a:r>
            <a:r>
              <a:rPr lang="ru-RU" sz="3100" b="1" dirty="0">
                <a:solidFill>
                  <a:srgbClr val="353B3F"/>
                </a:solidFill>
                <a:latin typeface="Verdana" pitchFamily="34" charset="0"/>
              </a:rPr>
              <a:t>с муниципальными архивами</a:t>
            </a:r>
            <a:r>
              <a:rPr lang="ru-RU" sz="3100" b="1" dirty="0" smtClean="0">
                <a:solidFill>
                  <a:srgbClr val="353B3F"/>
                </a:solidFill>
                <a:latin typeface="Verdana" pitchFamily="34" charset="0"/>
              </a:rPr>
              <a:t>, </a:t>
            </a:r>
            <a:br>
              <a:rPr lang="ru-RU" sz="3100" b="1" dirty="0" smtClean="0">
                <a:solidFill>
                  <a:srgbClr val="353B3F"/>
                </a:solidFill>
                <a:latin typeface="Verdana" pitchFamily="34" charset="0"/>
              </a:rPr>
            </a:br>
            <a:r>
              <a:rPr lang="ru-RU" sz="3100" b="1" dirty="0" smtClean="0">
                <a:solidFill>
                  <a:srgbClr val="353B3F"/>
                </a:solidFill>
                <a:latin typeface="Verdana" pitchFamily="34" charset="0"/>
              </a:rPr>
              <a:t>г. Ижевск, ноябрь </a:t>
            </a:r>
            <a:r>
              <a:rPr lang="ru-RU" sz="3100" b="1" dirty="0">
                <a:solidFill>
                  <a:srgbClr val="353B3F"/>
                </a:solidFill>
                <a:latin typeface="Verdana" pitchFamily="34" charset="0"/>
              </a:rPr>
              <a:t>2017 г.</a:t>
            </a:r>
            <a:r>
              <a:rPr lang="ru-RU" b="1" dirty="0">
                <a:solidFill>
                  <a:srgbClr val="353B3F"/>
                </a:solidFill>
                <a:latin typeface="Verdana" pitchFamily="34" charset="0"/>
              </a:rPr>
              <a:t/>
            </a:r>
            <a:br>
              <a:rPr lang="ru-RU" b="1" dirty="0">
                <a:solidFill>
                  <a:srgbClr val="353B3F"/>
                </a:solidFill>
                <a:latin typeface="Verdana" pitchFamily="34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53</a:t>
            </a:fld>
            <a:endParaRPr lang="ru-RU"/>
          </a:p>
        </p:txBody>
      </p:sp>
      <p:pic>
        <p:nvPicPr>
          <p:cNvPr id="5" name="Picture 2" descr="http://gasur.ru/activity/measures/conferences_and_seminars/2017/13/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24744"/>
            <a:ext cx="9113741" cy="5668274"/>
          </a:xfrm>
          <a:prstGeom prst="rect">
            <a:avLst/>
          </a:prstGeom>
          <a:ln>
            <a:solidFill>
              <a:srgbClr val="353B3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547908"/>
      </p:ext>
    </p:extLst>
  </p:cSld>
  <p:clrMapOvr>
    <a:masterClrMapping/>
  </p:clrMapOvr>
  <p:transition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 </a:t>
            </a:r>
            <a:r>
              <a:rPr lang="ru-RU" dirty="0"/>
              <a:t>изменении организациями формы </a:t>
            </a:r>
            <a:r>
              <a:rPr lang="ru-RU" dirty="0" smtClean="0"/>
              <a:t>собственности: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50691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/>
              <a:t>с</a:t>
            </a:r>
            <a:r>
              <a:rPr lang="ru-RU" b="1" dirty="0" smtClean="0"/>
              <a:t> федеральной государственной </a:t>
            </a:r>
            <a:r>
              <a:rPr lang="ru-RU" b="1" dirty="0"/>
              <a:t>собственности </a:t>
            </a:r>
            <a:r>
              <a:rPr lang="ru-RU" b="1" dirty="0" smtClean="0"/>
              <a:t>- на региональную государственную собственность; 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10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/>
              <a:t>с</a:t>
            </a:r>
            <a:r>
              <a:rPr lang="ru-RU" b="1" dirty="0" smtClean="0"/>
              <a:t>  региональной государственной собственности </a:t>
            </a:r>
            <a:r>
              <a:rPr lang="ru-RU" b="1" dirty="0"/>
              <a:t>- на </a:t>
            </a:r>
            <a:r>
              <a:rPr lang="ru-RU" b="1" dirty="0" smtClean="0"/>
              <a:t>муниципальную </a:t>
            </a:r>
            <a:r>
              <a:rPr lang="ru-RU" b="1" dirty="0"/>
              <a:t>собственность</a:t>
            </a:r>
            <a:r>
              <a:rPr lang="ru-RU" b="1" dirty="0" smtClean="0"/>
              <a:t>; 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9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/>
              <a:t>с  региональной государственной собственности</a:t>
            </a:r>
            <a:r>
              <a:rPr lang="ru-RU" b="1" dirty="0" smtClean="0"/>
              <a:t> </a:t>
            </a:r>
            <a:r>
              <a:rPr lang="ru-RU" b="1" dirty="0"/>
              <a:t>- на </a:t>
            </a:r>
            <a:r>
              <a:rPr lang="ru-RU" b="1" dirty="0" smtClean="0"/>
              <a:t>негосударственную собственность.</a:t>
            </a:r>
            <a:endParaRPr lang="ru-RU" b="1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538448"/>
      </p:ext>
    </p:extLst>
  </p:cSld>
  <p:clrMapOvr>
    <a:masterClrMapping/>
  </p:clrMapOvr>
  <p:transition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3912369" cy="280831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Заседание экспертно-проверочных комиссий архивных органов Мордовии и </a:t>
            </a:r>
            <a:r>
              <a:rPr lang="ru-RU" sz="2800" b="1" dirty="0">
                <a:solidFill>
                  <a:srgbClr val="002060"/>
                </a:solidFill>
              </a:rPr>
              <a:t>У</a:t>
            </a:r>
            <a:r>
              <a:rPr lang="ru-RU" sz="2800" b="1" dirty="0" smtClean="0">
                <a:solidFill>
                  <a:srgbClr val="002060"/>
                </a:solidFill>
              </a:rPr>
              <a:t>дмуртии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55</a:t>
            </a:fld>
            <a:endParaRPr lang="ru-RU"/>
          </a:p>
        </p:txBody>
      </p:sp>
      <p:pic>
        <p:nvPicPr>
          <p:cNvPr id="16386" name="Picture 2" descr="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0"/>
            <a:ext cx="5283236" cy="362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Pictures\События в архивной жизни\2017\12-15 ЭПМК\DSC_33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3" y="3257600"/>
            <a:ext cx="5415823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522807"/>
      </p:ext>
    </p:extLst>
  </p:cSld>
  <p:clrMapOvr>
    <a:masterClrMapping/>
  </p:clrMapOvr>
  <p:transition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239453" y="6506065"/>
            <a:ext cx="2895600" cy="365125"/>
          </a:xfrm>
        </p:spPr>
        <p:txBody>
          <a:bodyPr/>
          <a:lstStyle/>
          <a:p>
            <a:pPr algn="r">
              <a:defRPr/>
            </a:pPr>
            <a:fld id="{8DB6D85F-211D-427C-A922-5DF562A9353D}" type="slidenum">
              <a:rPr lang="ru-RU" smtClean="0"/>
              <a:pPr algn="r">
                <a:defRPr/>
              </a:pPr>
              <a:t>56</a:t>
            </a:fld>
            <a:endParaRPr lang="ru-RU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22346" y="44624"/>
            <a:ext cx="9144000" cy="681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3200" b="1" dirty="0" smtClean="0"/>
              <a:t>Осуществление государственных полномочий </a:t>
            </a:r>
            <a:r>
              <a:rPr lang="ru-RU" sz="3200" b="1" dirty="0"/>
              <a:t>в направлении использования </a:t>
            </a:r>
            <a:r>
              <a:rPr lang="ru-RU" sz="3200" b="1" dirty="0" smtClean="0"/>
              <a:t>документов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07704" y="1412776"/>
            <a:ext cx="5544616" cy="1332148"/>
          </a:xfrm>
          <a:prstGeom prst="roundRect">
            <a:avLst/>
          </a:prstGeom>
          <a:solidFill>
            <a:srgbClr val="0000FF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Государственные услуги</a:t>
            </a: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3140968"/>
            <a:ext cx="4392488" cy="295232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Предоставление </a:t>
            </a:r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архивных справок и копий архивных документов </a:t>
            </a:r>
            <a:r>
              <a:rPr lang="ru-RU" sz="2100" b="1" dirty="0" smtClean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</a:t>
            </a:r>
            <a:endParaRPr lang="ru-RU" sz="2100" b="1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72000" y="3140968"/>
            <a:ext cx="4464496" cy="295232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Предоставление </a:t>
            </a:r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архивных документов, относящихся к государственной собственности пользователям в читальном зале муниципального </a:t>
            </a:r>
            <a:r>
              <a:rPr lang="ru-RU" sz="2100" b="1" dirty="0" smtClean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архива</a:t>
            </a:r>
            <a:endParaRPr lang="ru-RU" sz="2100" b="1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" name="Прямая со стрелкой 7"/>
          <p:cNvCxnSpPr>
            <a:stCxn id="4" idx="2"/>
            <a:endCxn id="5" idx="0"/>
          </p:cNvCxnSpPr>
          <p:nvPr/>
        </p:nvCxnSpPr>
        <p:spPr>
          <a:xfrm flipH="1">
            <a:off x="2303748" y="2744924"/>
            <a:ext cx="2376264" cy="396044"/>
          </a:xfrm>
          <a:prstGeom prst="straightConnector1">
            <a:avLst/>
          </a:prstGeom>
          <a:ln w="79375" cap="flat" cmpd="sng">
            <a:solidFill>
              <a:srgbClr val="FF0000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4" idx="2"/>
            <a:endCxn id="6" idx="0"/>
          </p:cNvCxnSpPr>
          <p:nvPr/>
        </p:nvCxnSpPr>
        <p:spPr>
          <a:xfrm>
            <a:off x="4680012" y="2744924"/>
            <a:ext cx="2124236" cy="396044"/>
          </a:xfrm>
          <a:prstGeom prst="straightConnector1">
            <a:avLst/>
          </a:prstGeom>
          <a:ln w="79375" cap="flat" cmpd="sng">
            <a:solidFill>
              <a:srgbClr val="FF0000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400603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872208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300" b="1" dirty="0" smtClean="0">
                <a:solidFill>
                  <a:srgbClr val="FF0000"/>
                </a:solidFill>
              </a:rPr>
              <a:t>Из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300" b="1" dirty="0" smtClean="0">
                <a:solidFill>
                  <a:srgbClr val="FF0000"/>
                </a:solidFill>
              </a:rPr>
              <a:t>Постановления </a:t>
            </a:r>
            <a:r>
              <a:rPr lang="ru-RU" sz="2300" b="1" dirty="0">
                <a:solidFill>
                  <a:srgbClr val="FF0000"/>
                </a:solidFill>
              </a:rPr>
              <a:t>Правительства Удмуртской Республики </a:t>
            </a:r>
            <a:r>
              <a:rPr lang="ru-RU" sz="2300" b="1" dirty="0" smtClean="0">
                <a:solidFill>
                  <a:srgbClr val="FF0000"/>
                </a:solidFill>
              </a:rPr>
              <a:t/>
            </a:r>
            <a:br>
              <a:rPr lang="ru-RU" sz="2300" b="1" dirty="0" smtClean="0">
                <a:solidFill>
                  <a:srgbClr val="FF0000"/>
                </a:solidFill>
              </a:rPr>
            </a:br>
            <a:r>
              <a:rPr lang="ru-RU" sz="2300" b="1" dirty="0" smtClean="0">
                <a:solidFill>
                  <a:srgbClr val="FF0000"/>
                </a:solidFill>
              </a:rPr>
              <a:t>от 04.03.2013</a:t>
            </a:r>
            <a:r>
              <a:rPr lang="ru-RU" sz="2300" b="1" dirty="0">
                <a:solidFill>
                  <a:srgbClr val="FF0000"/>
                </a:solidFill>
              </a:rPr>
              <a:t> </a:t>
            </a:r>
            <a:r>
              <a:rPr lang="ru-RU" sz="2300" b="1" dirty="0" smtClean="0">
                <a:solidFill>
                  <a:srgbClr val="FF0000"/>
                </a:solidFill>
              </a:rPr>
              <a:t>№</a:t>
            </a:r>
            <a:r>
              <a:rPr lang="ru-RU" sz="2300" b="1" dirty="0">
                <a:solidFill>
                  <a:srgbClr val="FF0000"/>
                </a:solidFill>
              </a:rPr>
              <a:t> </a:t>
            </a:r>
            <a:r>
              <a:rPr lang="ru-RU" sz="2300" b="1" dirty="0" smtClean="0">
                <a:solidFill>
                  <a:srgbClr val="FF0000"/>
                </a:solidFill>
              </a:rPr>
              <a:t>97 «О </a:t>
            </a:r>
            <a:r>
              <a:rPr lang="ru-RU" sz="2300" b="1" dirty="0">
                <a:solidFill>
                  <a:srgbClr val="FF0000"/>
                </a:solidFill>
              </a:rPr>
              <a:t>государственных услугах, </a:t>
            </a:r>
            <a:r>
              <a:rPr lang="ru-RU" sz="2300" b="1" dirty="0" smtClean="0">
                <a:solidFill>
                  <a:srgbClr val="FF0000"/>
                </a:solidFill>
              </a:rPr>
              <a:t>предоставление </a:t>
            </a:r>
            <a:r>
              <a:rPr lang="ru-RU" sz="2300" b="1" dirty="0">
                <a:solidFill>
                  <a:srgbClr val="FF0000"/>
                </a:solidFill>
              </a:rPr>
              <a:t>которых организуется </a:t>
            </a:r>
            <a:r>
              <a:rPr lang="ru-RU" sz="2300" b="1" dirty="0" smtClean="0">
                <a:solidFill>
                  <a:srgbClr val="FF0000"/>
                </a:solidFill>
              </a:rPr>
              <a:t>в многофункциональных </a:t>
            </a:r>
            <a:r>
              <a:rPr lang="ru-RU" sz="2300" b="1" dirty="0">
                <a:solidFill>
                  <a:srgbClr val="FF0000"/>
                </a:solidFill>
              </a:rPr>
              <a:t>центрах </a:t>
            </a:r>
            <a:r>
              <a:rPr lang="ru-RU" sz="2300" b="1" dirty="0" smtClean="0">
                <a:solidFill>
                  <a:srgbClr val="FF0000"/>
                </a:solidFill>
              </a:rPr>
              <a:t>предоставления государственных </a:t>
            </a:r>
            <a:r>
              <a:rPr lang="ru-RU" sz="2300" b="1" dirty="0">
                <a:solidFill>
                  <a:srgbClr val="FF0000"/>
                </a:solidFill>
              </a:rPr>
              <a:t>и муниципальных услуг в </a:t>
            </a:r>
            <a:r>
              <a:rPr lang="ru-RU" sz="2300" b="1" dirty="0" smtClean="0">
                <a:solidFill>
                  <a:srgbClr val="FF0000"/>
                </a:solidFill>
              </a:rPr>
              <a:t>Удмуртской Республике»</a:t>
            </a:r>
            <a:r>
              <a:rPr lang="ru-RU" sz="2300" b="1" dirty="0"/>
              <a:t/>
            </a:r>
            <a:br>
              <a:rPr lang="ru-RU" sz="2300" b="1" dirty="0"/>
            </a:br>
            <a:endParaRPr lang="ru-RU" sz="23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60851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800" dirty="0" smtClean="0"/>
              <a:t>Наименование государственной услуги</a:t>
            </a:r>
          </a:p>
          <a:p>
            <a:pPr marL="0" indent="0" algn="just">
              <a:buNone/>
            </a:pPr>
            <a:r>
              <a:rPr lang="ru-RU" sz="2800" b="1" dirty="0" smtClean="0"/>
              <a:t>«Предоставление </a:t>
            </a:r>
            <a:r>
              <a:rPr lang="ru-RU" sz="2800" b="1" dirty="0"/>
              <a:t>государственным организациям Удмуртской Республики, иным организациям и гражданам оформленных в установленном порядке архивных справок или копий архивных документов, относящихся к собственности Удмуртской Республики и временно хранящихся в муниципальных </a:t>
            </a:r>
            <a:r>
              <a:rPr lang="ru-RU" sz="2800" b="1" dirty="0" smtClean="0"/>
              <a:t>архивах»</a:t>
            </a:r>
          </a:p>
          <a:p>
            <a:endParaRPr lang="ru-RU" sz="1100" dirty="0"/>
          </a:p>
          <a:p>
            <a:pPr marL="0" indent="0" algn="just">
              <a:buNone/>
            </a:pPr>
            <a:r>
              <a:rPr lang="ru-RU" sz="2200" b="1" dirty="0" smtClean="0"/>
              <a:t>Исполнительный орган, уполномоченный регулировать осуществление переданных полномочий </a:t>
            </a:r>
          </a:p>
          <a:p>
            <a:pPr marL="0" indent="0" algn="just">
              <a:buNone/>
            </a:pPr>
            <a:r>
              <a:rPr lang="ru-RU" sz="2200" b="1" dirty="0" smtClean="0"/>
              <a:t>- </a:t>
            </a:r>
            <a:r>
              <a:rPr lang="ru-RU" sz="2400" b="1" dirty="0" smtClean="0"/>
              <a:t>Комитет </a:t>
            </a:r>
            <a:r>
              <a:rPr lang="ru-RU" sz="2400" b="1" dirty="0"/>
              <a:t>по делам архивов при Правительстве Удмуртской Республики</a:t>
            </a:r>
            <a:r>
              <a:rPr lang="ru-RU" sz="2200" b="1" dirty="0"/>
              <a:t>	</a:t>
            </a:r>
          </a:p>
          <a:p>
            <a:endParaRPr lang="ru-RU" sz="22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57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619672" y="1988840"/>
            <a:ext cx="6264696" cy="720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60020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239453" y="6506065"/>
            <a:ext cx="2895600" cy="365125"/>
          </a:xfrm>
        </p:spPr>
        <p:txBody>
          <a:bodyPr/>
          <a:lstStyle/>
          <a:p>
            <a:pPr algn="r">
              <a:defRPr/>
            </a:pPr>
            <a:fld id="{8DB6D85F-211D-427C-A922-5DF562A9353D}" type="slidenum">
              <a:rPr lang="ru-RU" smtClean="0"/>
              <a:pPr algn="r">
                <a:defRPr/>
              </a:pPr>
              <a:t>58</a:t>
            </a:fld>
            <a:endParaRPr lang="ru-RU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22346" y="44624"/>
            <a:ext cx="9144000" cy="681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600" b="1" dirty="0" smtClean="0"/>
              <a:t>Нетипичные государственные услуги</a:t>
            </a:r>
          </a:p>
          <a:p>
            <a:pPr algn="ctr"/>
            <a:endParaRPr lang="ru-RU" sz="1200" dirty="0" smtClean="0"/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b="1" dirty="0" smtClean="0"/>
              <a:t>услуга </a:t>
            </a:r>
            <a:r>
              <a:rPr lang="ru-RU" sz="2800" b="1" dirty="0"/>
              <a:t>по консультированию по вопросам местонахождения архивных документов, отнесенных к государственной </a:t>
            </a:r>
            <a:r>
              <a:rPr lang="ru-RU" sz="2800" b="1" dirty="0" smtClean="0"/>
              <a:t>собственности </a:t>
            </a:r>
            <a:r>
              <a:rPr lang="ru-RU" sz="2800" b="1" dirty="0" smtClean="0">
                <a:solidFill>
                  <a:srgbClr val="FF0000"/>
                </a:solidFill>
              </a:rPr>
              <a:t>(Татарстан)</a:t>
            </a:r>
          </a:p>
          <a:p>
            <a:pPr marL="457200" indent="-457200">
              <a:buFont typeface="Wingdings" pitchFamily="2" charset="2"/>
              <a:buChar char="ü"/>
            </a:pPr>
            <a:endParaRPr lang="ru-RU" sz="2000" b="1" dirty="0" smtClean="0"/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b="1" dirty="0" smtClean="0"/>
              <a:t>услуга </a:t>
            </a:r>
            <a:r>
              <a:rPr lang="ru-RU" sz="2800" b="1" dirty="0"/>
              <a:t>по оказанию методической помощи государственным предприятиям и учреждениям в муниципальных образования, в организации архивной </a:t>
            </a:r>
            <a:r>
              <a:rPr lang="ru-RU" sz="2800" b="1" dirty="0" smtClean="0"/>
              <a:t>работы </a:t>
            </a:r>
            <a:r>
              <a:rPr lang="ru-RU" sz="2800" b="1" dirty="0" smtClean="0">
                <a:solidFill>
                  <a:srgbClr val="FF0000"/>
                </a:solidFill>
              </a:rPr>
              <a:t>(Удмуртия)</a:t>
            </a:r>
          </a:p>
          <a:p>
            <a:pPr marL="457200" indent="-457200">
              <a:buFont typeface="Wingdings" pitchFamily="2" charset="2"/>
              <a:buChar char="ü"/>
            </a:pPr>
            <a:endParaRPr lang="ru-RU" sz="2000" b="1" dirty="0" smtClean="0"/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b="1" dirty="0" smtClean="0"/>
              <a:t>услуги </a:t>
            </a:r>
            <a:r>
              <a:rPr lang="ru-RU" sz="2800" b="1" dirty="0"/>
              <a:t>по приему на хранение архивных документов; по согласованию номенклатур дел, положений об архивах и экспертных </a:t>
            </a:r>
            <a:r>
              <a:rPr lang="ru-RU" sz="2800" b="1" dirty="0" smtClean="0"/>
              <a:t>комиссиях</a:t>
            </a:r>
            <a:r>
              <a:rPr lang="ru-RU" sz="2800" b="1" dirty="0" smtClean="0">
                <a:solidFill>
                  <a:srgbClr val="FF0000"/>
                </a:solidFill>
              </a:rPr>
              <a:t> (Самарская область)</a:t>
            </a:r>
            <a:endParaRPr lang="ru-RU" sz="2800" b="1" dirty="0">
              <a:solidFill>
                <a:srgbClr val="FF0000"/>
              </a:solidFill>
            </a:endParaRPr>
          </a:p>
          <a:p>
            <a:pPr algn="ctr"/>
            <a:endParaRPr lang="ru-RU" sz="3200" b="1" dirty="0" smtClean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051720" y="548680"/>
            <a:ext cx="475252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4992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Autofit/>
          </a:bodyPr>
          <a:lstStyle/>
          <a:p>
            <a:r>
              <a:rPr lang="ru-RU" sz="3000" b="1" dirty="0" smtClean="0"/>
              <a:t>Основной критерий отнесения запросов пользователей к государственной или муниципальной услугам - собственность архивных документов, применяется: </a:t>
            </a:r>
            <a:endParaRPr lang="ru-RU" sz="3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Республика Башкортостан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Удмуртская Республика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Республика Татарстан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Пермский край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Кировская область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0835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60648"/>
            <a:ext cx="8712968" cy="6264696"/>
          </a:xfrm>
        </p:spPr>
        <p:txBody>
          <a:bodyPr>
            <a:normAutofit fontScale="92500"/>
          </a:bodyPr>
          <a:lstStyle/>
          <a:p>
            <a:r>
              <a:rPr lang="ru-RU" sz="2600" b="1" dirty="0" smtClean="0">
                <a:solidFill>
                  <a:srgbClr val="FF0000"/>
                </a:solidFill>
              </a:rPr>
              <a:t>Закон Пермского края от 09.07.2007 № 74-ПК «О наделении органов местного самоуправления муниципальных районов и городских округов государственными полномочиями по хранению, комплектованию, учету и использованию архивных документов государственной части документов Архивного фонда Пермского края» </a:t>
            </a:r>
          </a:p>
          <a:p>
            <a:endParaRPr lang="ru-RU" sz="3000" b="1" dirty="0" smtClean="0">
              <a:solidFill>
                <a:schemeClr val="tx1"/>
              </a:solidFill>
            </a:endParaRPr>
          </a:p>
          <a:p>
            <a:r>
              <a:rPr lang="ru-RU" sz="3000" b="1" dirty="0" smtClean="0">
                <a:solidFill>
                  <a:schemeClr val="tx1"/>
                </a:solidFill>
              </a:rPr>
              <a:t>Аналогичные законы приняты:</a:t>
            </a:r>
            <a:endParaRPr lang="ru-RU" sz="1500" b="1" dirty="0" smtClean="0">
              <a:solidFill>
                <a:schemeClr val="tx1"/>
              </a:solidFill>
            </a:endParaRPr>
          </a:p>
          <a:p>
            <a:endParaRPr lang="ru-RU" sz="3000" dirty="0" smtClean="0">
              <a:solidFill>
                <a:schemeClr val="tx1"/>
              </a:solidFill>
            </a:endParaRPr>
          </a:p>
          <a:p>
            <a:pPr algn="l"/>
            <a:r>
              <a:rPr lang="ru-RU" sz="2800" b="1" i="1" dirty="0" smtClean="0">
                <a:solidFill>
                  <a:schemeClr val="tx1"/>
                </a:solidFill>
                <a:latin typeface="Verdana" pitchFamily="34" charset="0"/>
              </a:rPr>
              <a:t>- Республики </a:t>
            </a:r>
            <a:r>
              <a:rPr lang="ru-RU" sz="2800" b="1" i="1" dirty="0">
                <a:solidFill>
                  <a:srgbClr val="FF0000"/>
                </a:solidFill>
                <a:latin typeface="Verdana" pitchFamily="34" charset="0"/>
              </a:rPr>
              <a:t>Марий Эл, </a:t>
            </a:r>
            <a:endParaRPr lang="ru-RU" sz="2800" b="1" i="1" dirty="0" smtClean="0">
              <a:solidFill>
                <a:srgbClr val="FF0000"/>
              </a:solidFill>
              <a:latin typeface="Verdana" pitchFamily="34" charset="0"/>
            </a:endParaRPr>
          </a:p>
          <a:p>
            <a:pPr lvl="6" algn="l"/>
            <a:r>
              <a:rPr lang="ru-RU" sz="2800" b="1" i="1" dirty="0" smtClean="0">
                <a:solidFill>
                  <a:srgbClr val="FF0000"/>
                </a:solidFill>
                <a:latin typeface="Verdana" pitchFamily="34" charset="0"/>
              </a:rPr>
              <a:t>Татарстан, </a:t>
            </a:r>
          </a:p>
          <a:p>
            <a:pPr lvl="6" algn="l"/>
            <a:r>
              <a:rPr lang="ru-RU" sz="2800" b="1" i="1" dirty="0" smtClean="0">
                <a:solidFill>
                  <a:srgbClr val="FF0000"/>
                </a:solidFill>
                <a:latin typeface="Verdana" pitchFamily="34" charset="0"/>
              </a:rPr>
              <a:t>Удмуртия</a:t>
            </a:r>
          </a:p>
          <a:p>
            <a:pPr algn="l"/>
            <a:r>
              <a:rPr lang="ru-RU" sz="2800" b="1" i="1" dirty="0" smtClean="0">
                <a:solidFill>
                  <a:schemeClr val="tx1"/>
                </a:solidFill>
                <a:latin typeface="Verdana" pitchFamily="34" charset="0"/>
              </a:rPr>
              <a:t>- Области </a:t>
            </a:r>
            <a:r>
              <a:rPr lang="ru-RU" sz="2800" b="1" i="1" dirty="0">
                <a:solidFill>
                  <a:srgbClr val="FF0000"/>
                </a:solidFill>
                <a:latin typeface="Verdana" pitchFamily="34" charset="0"/>
              </a:rPr>
              <a:t>Кировская, </a:t>
            </a:r>
          </a:p>
          <a:p>
            <a:pPr lvl="4" algn="l"/>
            <a:r>
              <a:rPr lang="ru-RU" sz="2800" b="1" i="1" dirty="0" smtClean="0">
                <a:solidFill>
                  <a:srgbClr val="FF0000"/>
                </a:solidFill>
                <a:latin typeface="Verdana" pitchFamily="34" charset="0"/>
              </a:rPr>
              <a:t>  Самарская.</a:t>
            </a:r>
            <a:endParaRPr lang="ru-RU" sz="2800" b="1" i="1" dirty="0">
              <a:solidFill>
                <a:srgbClr val="FF0000"/>
              </a:solidFill>
              <a:latin typeface="Verdana" pitchFamily="34" charset="0"/>
            </a:endParaRPr>
          </a:p>
          <a:p>
            <a:pPr lvl="4"/>
            <a:endParaRPr lang="ru-RU" dirty="0"/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6</a:t>
            </a:fld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1021390" y="2852936"/>
            <a:ext cx="6912768" cy="1800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41504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Не взаимодействуют с МФЦ при предоставлении государственных услуг, переданных ОМС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Республика Марий Эл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Республика Мордовия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Пермский край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Нижегородская область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39301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Заключены соглашения о предоставлении государственных услуг между ОМС и МФЦ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Удмуртская Республика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Республика Татарстан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Кировская область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Самарская область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11884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B6D85F-211D-427C-A922-5DF562A9353D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  <p:pic>
        <p:nvPicPr>
          <p:cNvPr id="11268" name="Picture 4" descr="http://www.udmurt.ru/upload/iblock/cdf/cdf1039db19ed2fea2f8442c44a855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726643"/>
            <a:ext cx="5472608" cy="5235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www.udmurt.ru/upload/iblock/6fc/6fcd8b6fefc703ce48ea0c2f32e942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36912"/>
            <a:ext cx="4608512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436096" y="404664"/>
            <a:ext cx="37079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2400" b="1" dirty="0" smtClean="0">
                <a:solidFill>
                  <a:srgbClr val="450303"/>
                </a:solidFill>
                <a:latin typeface="Verdana" pitchFamily="34" charset="0"/>
              </a:rPr>
              <a:t>Открытие МФЦ Первомайского района города Ижевска, 2015 г.</a:t>
            </a:r>
            <a:endParaRPr lang="ru-RU" sz="2400" b="1" dirty="0">
              <a:solidFill>
                <a:srgbClr val="450303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71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226725" y="6453336"/>
            <a:ext cx="2895600" cy="476250"/>
          </a:xfrm>
        </p:spPr>
        <p:txBody>
          <a:bodyPr/>
          <a:lstStyle/>
          <a:p>
            <a:pPr algn="r">
              <a:defRPr/>
            </a:pPr>
            <a:fld id="{8DB6D85F-211D-427C-A922-5DF562A9353D}" type="slidenum">
              <a:rPr lang="ru-RU" smtClean="0"/>
              <a:pPr algn="r">
                <a:defRPr/>
              </a:pPr>
              <a:t>63</a:t>
            </a:fld>
            <a:endParaRPr lang="ru-RU" dirty="0"/>
          </a:p>
        </p:txBody>
      </p:sp>
      <p:pic>
        <p:nvPicPr>
          <p:cNvPr id="9" name="Picture 4" descr="http://www.adm-sarapul.ru/about/struktura/upravlenie_arkhiv/photos/13.04.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9524"/>
            <a:ext cx="5412432" cy="449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adm-sarapul.ru/about/struktura/upravlenie_arkhiv/photos/13.04.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10" y="3212976"/>
            <a:ext cx="6123781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260648"/>
            <a:ext cx="370790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2600" b="1" dirty="0">
                <a:solidFill>
                  <a:srgbClr val="450303"/>
                </a:solidFill>
                <a:latin typeface="Verdana" pitchFamily="34" charset="0"/>
              </a:rPr>
              <a:t>Учебное занятие в МФЦ г. Сарапула по вопросам предоставления архивных услуг</a:t>
            </a:r>
          </a:p>
        </p:txBody>
      </p:sp>
    </p:spTree>
    <p:extLst>
      <p:ext uri="{BB962C8B-B14F-4D97-AF65-F5344CB8AC3E}">
        <p14:creationId xmlns:p14="http://schemas.microsoft.com/office/powerpoint/2010/main" val="403696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64</a:t>
            </a:fld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82124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16632"/>
            <a:ext cx="7848872" cy="655272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92561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712968" cy="864096"/>
          </a:xfrm>
        </p:spPr>
        <p:txBody>
          <a:bodyPr>
            <a:noAutofit/>
          </a:bodyPr>
          <a:lstStyle/>
          <a:p>
            <a:r>
              <a:rPr lang="ru-RU" sz="2500" b="1" dirty="0" smtClean="0"/>
              <a:t>Торжественное </a:t>
            </a:r>
            <a:r>
              <a:rPr lang="ru-RU" sz="2500" b="1" dirty="0"/>
              <a:t>открытие нового помещения </a:t>
            </a:r>
            <a:r>
              <a:rPr lang="ru-RU" sz="2500" b="1" dirty="0" smtClean="0"/>
              <a:t/>
            </a:r>
            <a:br>
              <a:rPr lang="ru-RU" sz="2500" b="1" dirty="0" smtClean="0"/>
            </a:br>
            <a:r>
              <a:rPr lang="ru-RU" sz="2500" b="1" dirty="0" smtClean="0"/>
              <a:t>МКУ «Архив </a:t>
            </a:r>
            <a:r>
              <a:rPr lang="ru-RU" sz="2500" b="1" dirty="0"/>
              <a:t>муниципального образования </a:t>
            </a:r>
            <a:r>
              <a:rPr lang="ru-RU" sz="2500" b="1" dirty="0" smtClean="0"/>
              <a:t>«Город Киров», 25.04.2017</a:t>
            </a:r>
            <a:endParaRPr lang="ru-RU" sz="25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66</a:t>
            </a:fld>
            <a:endParaRPr lang="ru-RU"/>
          </a:p>
        </p:txBody>
      </p:sp>
      <p:pic>
        <p:nvPicPr>
          <p:cNvPr id="5" name="Picture 2" descr="C:\Для обмена\Для Квалификац. экзамена\Архив в Кирове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42493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42618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368152"/>
          </a:xfrm>
        </p:spPr>
        <p:txBody>
          <a:bodyPr>
            <a:noAutofit/>
          </a:bodyPr>
          <a:lstStyle/>
          <a:p>
            <a:r>
              <a:rPr lang="ru-RU" sz="2800" b="1" dirty="0"/>
              <a:t>Открытие нового хранилища в Управлении по делам архивов Администрации </a:t>
            </a:r>
            <a:r>
              <a:rPr lang="ru-RU" sz="2800" b="1" dirty="0" smtClean="0"/>
              <a:t>г. Ижевска, 01.12.2015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67</a:t>
            </a:fld>
            <a:endParaRPr lang="ru-RU"/>
          </a:p>
        </p:txBody>
      </p:sp>
      <p:pic>
        <p:nvPicPr>
          <p:cNvPr id="16386" name="Picture 2" descr="C:\Для обмена\Для Квалификац. экзамена\Откр-е Ижевск 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79843"/>
            <a:ext cx="303523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Для обмена\Для Квалификац. экзамена\Открыт-е Ижевск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24744"/>
            <a:ext cx="4968552" cy="370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Для обмена\Для Квалификац. экзамена\Открыт-е Ижевск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01007"/>
            <a:ext cx="5715000" cy="335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45331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291264" cy="5865515"/>
          </a:xfrm>
        </p:spPr>
        <p:txBody>
          <a:bodyPr>
            <a:normAutofit/>
          </a:bodyPr>
          <a:lstStyle/>
          <a:p>
            <a:pPr algn="ctr" fontAlgn="base"/>
            <a:r>
              <a:rPr lang="ru-RU" sz="2500" b="1" dirty="0" smtClean="0"/>
              <a:t>Архивные отделы исполнительных комитетов муниципальных районов Республики Татарстан</a:t>
            </a:r>
            <a:r>
              <a:rPr lang="ru-RU" sz="2000" b="1" dirty="0" smtClean="0"/>
              <a:t> </a:t>
            </a:r>
          </a:p>
          <a:p>
            <a:pPr fontAlgn="base"/>
            <a:endParaRPr lang="ru-RU" sz="2000" dirty="0" smtClean="0"/>
          </a:p>
          <a:p>
            <a:pPr fontAlgn="base"/>
            <a:endParaRPr lang="ru-RU" sz="2000" dirty="0"/>
          </a:p>
          <a:p>
            <a:pPr fontAlgn="base"/>
            <a:endParaRPr lang="ru-RU" sz="2000" dirty="0" smtClean="0"/>
          </a:p>
          <a:p>
            <a:pPr fontAlgn="base"/>
            <a:endParaRPr lang="ru-RU" sz="2000" dirty="0"/>
          </a:p>
          <a:p>
            <a:pPr fontAlgn="base"/>
            <a:endParaRPr lang="ru-RU" sz="2000" dirty="0" smtClean="0"/>
          </a:p>
          <a:p>
            <a:pPr fontAlgn="base"/>
            <a:endParaRPr lang="ru-RU" sz="2000" dirty="0"/>
          </a:p>
          <a:p>
            <a:pPr fontAlgn="base"/>
            <a:endParaRPr lang="ru-RU" sz="2000" dirty="0" smtClean="0"/>
          </a:p>
          <a:p>
            <a:pPr fontAlgn="base"/>
            <a:endParaRPr lang="ru-RU" sz="2000" dirty="0"/>
          </a:p>
          <a:p>
            <a:pPr fontAlgn="base"/>
            <a:endParaRPr lang="ru-RU" sz="2000" dirty="0" smtClean="0"/>
          </a:p>
          <a:p>
            <a:pPr fontAlgn="base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E5ECF-FF9D-43E1-AE9A-6083C7246D7B}" type="slidenum">
              <a:rPr lang="ru-RU" smtClean="0"/>
              <a:t>68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5" y="1471345"/>
            <a:ext cx="3960440" cy="28574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628800"/>
            <a:ext cx="4572000" cy="27000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1" b="24329"/>
          <a:stretch/>
        </p:blipFill>
        <p:spPr>
          <a:xfrm>
            <a:off x="827584" y="4382863"/>
            <a:ext cx="4572000" cy="23869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20836" y="1228690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Альметьевский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район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8685" y="1071235"/>
            <a:ext cx="2342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Буинский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район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80112" y="5803522"/>
            <a:ext cx="27363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Чистопольский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район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621688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6516948"/>
            <a:ext cx="2133600" cy="365123"/>
          </a:xfrm>
        </p:spPr>
        <p:txBody>
          <a:bodyPr/>
          <a:lstStyle/>
          <a:p>
            <a:pPr algn="r">
              <a:defRPr/>
            </a:pPr>
            <a:fld id="{8DB6D85F-211D-427C-A922-5DF562A9353D}" type="slidenum">
              <a:rPr lang="ru-RU" smtClean="0"/>
              <a:pPr algn="r">
                <a:defRPr/>
              </a:pPr>
              <a:t>69</a:t>
            </a:fld>
            <a:endParaRPr lang="ru-RU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583176" y="6021288"/>
            <a:ext cx="454768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76" tIns="47888" rIns="95776" bIns="47888"/>
          <a:lstStyle/>
          <a:p>
            <a:pPr algn="ctr"/>
            <a:r>
              <a:rPr lang="ru-RU" sz="2000" b="1" dirty="0" smtClean="0">
                <a:solidFill>
                  <a:srgbClr val="450303"/>
                </a:solidFill>
                <a:latin typeface="Verdana" pitchFamily="34" charset="0"/>
                <a:cs typeface="Tahoma" pitchFamily="34" charset="0"/>
              </a:rPr>
              <a:t>Муниципальный архив </a:t>
            </a:r>
            <a:r>
              <a:rPr lang="ru-RU" sz="2000" b="1" dirty="0" err="1" smtClean="0">
                <a:solidFill>
                  <a:srgbClr val="450303"/>
                </a:solidFill>
                <a:latin typeface="Verdana" pitchFamily="34" charset="0"/>
                <a:cs typeface="Tahoma" pitchFamily="34" charset="0"/>
              </a:rPr>
              <a:t>Каракулинского</a:t>
            </a:r>
            <a:r>
              <a:rPr lang="ru-RU" sz="2000" b="1" dirty="0" smtClean="0">
                <a:solidFill>
                  <a:srgbClr val="450303"/>
                </a:solidFill>
                <a:latin typeface="Verdana" pitchFamily="34" charset="0"/>
                <a:cs typeface="Tahoma" pitchFamily="34" charset="0"/>
              </a:rPr>
              <a:t> района</a:t>
            </a:r>
            <a:endParaRPr lang="ru-RU" sz="2000" b="1" dirty="0" smtClean="0">
              <a:solidFill>
                <a:srgbClr val="450303"/>
              </a:solidFill>
              <a:latin typeface="Verdana" pitchFamily="34" charset="0"/>
              <a:ea typeface="+mj-ea"/>
              <a:cs typeface="Tahoma" pitchFamily="34" charset="0"/>
            </a:endParaRPr>
          </a:p>
        </p:txBody>
      </p:sp>
      <p:pic>
        <p:nvPicPr>
          <p:cNvPr id="110594" name="Picture 2" descr="C:\Work\Презентации\2016\06-30 Коллегия полугодовая\Каракулино\IMGP54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64"/>
          <a:stretch/>
        </p:blipFill>
        <p:spPr bwMode="auto">
          <a:xfrm>
            <a:off x="24820" y="61988"/>
            <a:ext cx="5516816" cy="329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5" name="Picture 3" descr="C:\Work\Презентации\2016\06-30 Коллегия полугодовая\Каракулино\раб. место начальни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65" y="3429000"/>
            <a:ext cx="4478759" cy="335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6" name="Picture 4" descr="C:\Work\Презентации\2016\06-30 Коллегия полугодовая\Каракулино\IMGP54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654287"/>
            <a:ext cx="313234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69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69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0000"/>
                </a:solidFill>
              </a:rPr>
              <a:t>Из Закона </a:t>
            </a:r>
            <a:r>
              <a:rPr lang="ru-RU" sz="2100" b="1" dirty="0">
                <a:solidFill>
                  <a:srgbClr val="FF0000"/>
                </a:solidFill>
              </a:rPr>
              <a:t>Удмуртской Республики от 21.11.2006 N 52-РЗ</a:t>
            </a:r>
            <a:br>
              <a:rPr lang="ru-RU" sz="2100" b="1" dirty="0">
                <a:solidFill>
                  <a:srgbClr val="FF0000"/>
                </a:solidFill>
              </a:rPr>
            </a:br>
            <a:r>
              <a:rPr lang="ru-RU" sz="2100" b="1" dirty="0">
                <a:solidFill>
                  <a:srgbClr val="FF0000"/>
                </a:solidFill>
              </a:rPr>
              <a:t>«О регулировании межбюджетных отношений в Удмуртской Республике»</a:t>
            </a:r>
          </a:p>
          <a:p>
            <a:pPr algn="ctr"/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Формула</a:t>
            </a:r>
            <a:r>
              <a:rPr lang="ru-RU" sz="5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5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Сi</a:t>
            </a:r>
            <a:r>
              <a:rPr lang="ru-RU" sz="5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= N </a:t>
            </a:r>
            <a:r>
              <a:rPr lang="en-US" sz="5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 </a:t>
            </a:r>
            <a:r>
              <a:rPr lang="ru-RU" sz="5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5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ru-RU" sz="5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5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 </a:t>
            </a:r>
            <a:r>
              <a:rPr lang="ru-RU" sz="5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5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</a:t>
            </a:r>
            <a:r>
              <a:rPr lang="ru-RU" sz="5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+ </a:t>
            </a:r>
            <a:r>
              <a:rPr lang="ru-RU" sz="5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ru-RU" sz="5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5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</a:t>
            </a:r>
            <a:r>
              <a:rPr lang="ru-RU" sz="5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5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5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</a:t>
            </a:r>
            <a:r>
              <a:rPr lang="ru-RU" sz="5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5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</a:t>
            </a:r>
            <a:r>
              <a:rPr lang="ru-RU" sz="5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endParaRPr lang="ru-RU" sz="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</a:t>
            </a:r>
            <a:r>
              <a:rPr lang="en-US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ru-RU" sz="2600" b="1" dirty="0" smtClean="0">
                <a:solidFill>
                  <a:srgbClr val="593B1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объем субвенций муниципальному образованию в УР,</a:t>
            </a:r>
          </a:p>
          <a:p>
            <a:endParaRPr lang="en-US" sz="800" b="1" dirty="0" smtClean="0">
              <a:solidFill>
                <a:srgbClr val="593B1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ru-RU" sz="800" b="1" dirty="0" smtClean="0">
              <a:solidFill>
                <a:srgbClr val="593B1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</a:t>
            </a:r>
            <a:r>
              <a:rPr lang="en-US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600" b="1" dirty="0" smtClean="0">
                <a:solidFill>
                  <a:srgbClr val="593B1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количество ед. хр. архивных документов, относящихся к собственности УР</a:t>
            </a:r>
          </a:p>
          <a:p>
            <a:endParaRPr lang="en-US" sz="800" b="1" dirty="0" smtClean="0">
              <a:solidFill>
                <a:srgbClr val="593B1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ru-RU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ru-RU" sz="2600" b="1" dirty="0" smtClean="0">
                <a:solidFill>
                  <a:srgbClr val="593B1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норматив расходов на оплату труда с начислениями на выплаты по оплате труда на одну </a:t>
            </a:r>
            <a:r>
              <a:rPr lang="ru-RU" sz="2600" b="1" dirty="0" err="1" smtClean="0">
                <a:solidFill>
                  <a:srgbClr val="593B1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ед</a:t>
            </a:r>
            <a:r>
              <a:rPr lang="en-US" sz="2600" b="1" dirty="0" smtClean="0">
                <a:solidFill>
                  <a:srgbClr val="593B1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ru-RU" sz="2600" b="1" dirty="0" smtClean="0">
                <a:solidFill>
                  <a:srgbClr val="593B1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600" b="1" dirty="0" err="1" smtClean="0">
                <a:solidFill>
                  <a:srgbClr val="593B1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хр</a:t>
            </a:r>
            <a:r>
              <a:rPr lang="en-US" sz="2600" b="1" dirty="0" smtClean="0">
                <a:solidFill>
                  <a:srgbClr val="593B1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ru-RU" sz="2600" b="1" dirty="0" smtClean="0">
                <a:solidFill>
                  <a:srgbClr val="593B1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в среднем по УР</a:t>
            </a:r>
            <a:r>
              <a:rPr lang="en-US" sz="2600" b="1" dirty="0" smtClean="0">
                <a:solidFill>
                  <a:srgbClr val="593B1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2600" b="1" dirty="0" smtClean="0">
                <a:solidFill>
                  <a:srgbClr val="593B1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800" b="1" dirty="0" smtClean="0">
              <a:solidFill>
                <a:srgbClr val="593B1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ru-RU" sz="2600" dirty="0" smtClean="0"/>
              <a:t> –</a:t>
            </a:r>
            <a:r>
              <a:rPr lang="ru-RU" sz="2600" b="1" dirty="0" smtClean="0">
                <a:solidFill>
                  <a:srgbClr val="593B1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норматив текущих расходов на одну единицу хранения в среднем по Удмуртской Республике</a:t>
            </a:r>
          </a:p>
          <a:p>
            <a:endParaRPr lang="ru-RU" sz="800" b="1" dirty="0" smtClean="0">
              <a:solidFill>
                <a:srgbClr val="593B1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ru-RU" sz="2500" b="1" dirty="0" smtClean="0">
                <a:solidFill>
                  <a:srgbClr val="593B1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индекс повышения должностных окладов, начислений на выплаты по оплате труда на планируемый финансовый год</a:t>
            </a:r>
          </a:p>
          <a:p>
            <a:endParaRPr lang="ru-RU" sz="800" b="1" dirty="0" smtClean="0">
              <a:solidFill>
                <a:srgbClr val="593B1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</a:t>
            </a:r>
            <a:r>
              <a:rPr lang="ru-RU" sz="2600" b="1" dirty="0" smtClean="0">
                <a:solidFill>
                  <a:srgbClr val="593B1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коэффициент индексации расходов бюджета на планируемый финансовый год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244408" y="6381750"/>
            <a:ext cx="951384" cy="476250"/>
          </a:xfrm>
        </p:spPr>
        <p:txBody>
          <a:bodyPr/>
          <a:lstStyle/>
          <a:p>
            <a:pPr algn="r">
              <a:defRPr/>
            </a:pPr>
            <a:fld id="{8CB4981B-001E-498A-9EB9-8B549F6830CA}" type="slidenum">
              <a:rPr lang="ru-RU" smtClean="0"/>
              <a:pPr algn="r"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576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134549" y="4721586"/>
            <a:ext cx="4283968" cy="194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ru-RU" sz="2600" b="1" dirty="0" smtClean="0">
                <a:solidFill>
                  <a:srgbClr val="450303"/>
                </a:solidFill>
                <a:latin typeface="Verdana" pitchFamily="34" charset="0"/>
              </a:rPr>
              <a:t>Читальные залы </a:t>
            </a:r>
            <a:r>
              <a:rPr lang="ru-RU" sz="2600" b="1" dirty="0">
                <a:solidFill>
                  <a:srgbClr val="450303"/>
                </a:solidFill>
                <a:latin typeface="Verdana" pitchFamily="34" charset="0"/>
              </a:rPr>
              <a:t>в </a:t>
            </a:r>
            <a:r>
              <a:rPr lang="ru-RU" sz="2600" b="1" dirty="0" smtClean="0">
                <a:solidFill>
                  <a:srgbClr val="450303"/>
                </a:solidFill>
                <a:latin typeface="Verdana" pitchFamily="34" charset="0"/>
              </a:rPr>
              <a:t>муниципальных архивах Удмуртии</a:t>
            </a:r>
            <a:endParaRPr lang="ru-RU" sz="2600" b="1" dirty="0">
              <a:solidFill>
                <a:srgbClr val="450303"/>
              </a:solidFill>
              <a:latin typeface="Verdana" pitchFamily="34" charset="0"/>
            </a:endParaRPr>
          </a:p>
        </p:txBody>
      </p:sp>
      <p:pic>
        <p:nvPicPr>
          <p:cNvPr id="7" name="Picture 2" descr="\\Krasnoperov_new\для обмена\фото Сарапул\новое\читальный зал после ремонта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419" y="3148443"/>
            <a:ext cx="5003020" cy="375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User\Pictures\Фото муниципальных архимвов\Архивные отделы г. Ижевска\Рис.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8" y="-18847"/>
            <a:ext cx="5833740" cy="436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B6D85F-211D-427C-A922-5DF562A9353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70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87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239453" y="6506065"/>
            <a:ext cx="2895600" cy="365125"/>
          </a:xfrm>
        </p:spPr>
        <p:txBody>
          <a:bodyPr/>
          <a:lstStyle/>
          <a:p>
            <a:pPr algn="r">
              <a:defRPr/>
            </a:pPr>
            <a:fld id="{8DB6D85F-211D-427C-A922-5DF562A9353D}" type="slidenum">
              <a:rPr lang="ru-RU" smtClean="0"/>
              <a:pPr algn="r">
                <a:defRPr/>
              </a:pPr>
              <a:t>71</a:t>
            </a:fld>
            <a:endParaRPr lang="ru-RU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07504" y="44624"/>
            <a:ext cx="8928992" cy="681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Закон Республики Крым от 09.12.2014 № 28-ЗРК/2014 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«О наделении органов местного самоуправления» муниципальных образований в Республике Крым отдельными государственными полномочиями Республики Крым в сфере архивного дела </a:t>
            </a:r>
          </a:p>
          <a:p>
            <a:pPr algn="ctr"/>
            <a:endParaRPr lang="ru-RU" sz="2800" b="1" dirty="0">
              <a:solidFill>
                <a:srgbClr val="FF0000"/>
              </a:solidFill>
            </a:endParaRPr>
          </a:p>
          <a:p>
            <a:pPr algn="just"/>
            <a:r>
              <a:rPr lang="ru-RU" sz="2800" b="1" dirty="0" smtClean="0"/>
              <a:t>Статья 5. </a:t>
            </a:r>
            <a:r>
              <a:rPr lang="ru-RU" sz="2800" dirty="0" smtClean="0"/>
              <a:t>Управление архивным делом в муниципальных образованиях.</a:t>
            </a:r>
          </a:p>
          <a:p>
            <a:pPr algn="just"/>
            <a:r>
              <a:rPr lang="ru-RU" sz="2800" b="1" dirty="0" smtClean="0"/>
              <a:t>…</a:t>
            </a:r>
          </a:p>
          <a:p>
            <a:pPr algn="just"/>
            <a:r>
              <a:rPr lang="ru-RU" sz="2800" b="1" smtClean="0"/>
              <a:t>3</a:t>
            </a:r>
            <a:r>
              <a:rPr lang="ru-RU" sz="2800" b="1" dirty="0" smtClean="0"/>
              <a:t>. Штатная численность архивного отдела (муниципального архива) исчисляется из расчета 1 штатная единица на 5 тысяч единиц хранения, но не менее 2 штатных единиц.</a:t>
            </a:r>
            <a:endParaRPr lang="ru-RU" sz="2800" b="1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691680" y="2348880"/>
            <a:ext cx="57606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29201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0" y="1341438"/>
            <a:ext cx="9144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800" b="1" dirty="0">
                <a:latin typeface="Verdana" pitchFamily="34" charset="0"/>
              </a:rPr>
              <a:t>Благодарю за внимание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1" y="4005263"/>
            <a:ext cx="914400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800" b="1" dirty="0">
                <a:latin typeface="Verdana" pitchFamily="34" charset="0"/>
              </a:rPr>
              <a:t>Комитет по делам </a:t>
            </a:r>
            <a:r>
              <a:rPr lang="ru-RU" sz="2800" b="1" dirty="0" smtClean="0">
                <a:latin typeface="Verdana" pitchFamily="34" charset="0"/>
              </a:rPr>
              <a:t>архивов при Правительстве Удмуртской </a:t>
            </a:r>
            <a:r>
              <a:rPr lang="ru-RU" sz="2800" b="1" dirty="0">
                <a:latin typeface="Verdana" pitchFamily="34" charset="0"/>
              </a:rPr>
              <a:t>Республики</a:t>
            </a:r>
            <a:endParaRPr lang="en-US" sz="2800" b="1" dirty="0">
              <a:latin typeface="Verdana" pitchFamily="34" charset="0"/>
            </a:endParaRPr>
          </a:p>
          <a:p>
            <a:pPr algn="r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Verdana" pitchFamily="34" charset="0"/>
              </a:rPr>
              <a:t>http</a:t>
            </a:r>
            <a:r>
              <a:rPr lang="en-US" sz="2800" b="1" dirty="0" smtClean="0">
                <a:solidFill>
                  <a:srgbClr val="0000FF"/>
                </a:solidFill>
                <a:latin typeface="Verdana" pitchFamily="34" charset="0"/>
              </a:rPr>
              <a:t>://www.gasur.ru</a:t>
            </a:r>
            <a:r>
              <a:rPr lang="en-US" sz="2800" b="1" dirty="0" smtClean="0">
                <a:latin typeface="Verdana" pitchFamily="34" charset="0"/>
              </a:rPr>
              <a:t> </a:t>
            </a:r>
            <a:endParaRPr lang="ru-RU" sz="2800" b="1" dirty="0">
              <a:latin typeface="Verdana" pitchFamily="34" charset="0"/>
            </a:endParaRPr>
          </a:p>
          <a:p>
            <a:pPr algn="r">
              <a:spcBef>
                <a:spcPct val="50000"/>
              </a:spcBef>
            </a:pP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>
            <a:off x="684214" y="2924175"/>
            <a:ext cx="7812087" cy="0"/>
          </a:xfrm>
          <a:prstGeom prst="line">
            <a:avLst/>
          </a:prstGeom>
          <a:noFill/>
          <a:ln w="34925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7010400" y="6381750"/>
            <a:ext cx="2133600" cy="476250"/>
          </a:xfrm>
        </p:spPr>
        <p:txBody>
          <a:bodyPr/>
          <a:lstStyle/>
          <a:p>
            <a:pPr>
              <a:defRPr/>
            </a:pPr>
            <a:fld id="{8DB6D85F-211D-427C-A922-5DF562A9353D}" type="slidenum">
              <a:rPr lang="ru-RU" smtClean="0"/>
              <a:pPr>
                <a:defRPr/>
              </a:pPr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7445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6235907" y="6492875"/>
            <a:ext cx="2895600" cy="365125"/>
          </a:xfrm>
        </p:spPr>
        <p:txBody>
          <a:bodyPr/>
          <a:lstStyle/>
          <a:p>
            <a:pPr algn="r">
              <a:defRPr/>
            </a:pPr>
            <a:fld id="{8DB6D85F-211D-427C-A922-5DF562A9353D}" type="slidenum">
              <a:rPr lang="ru-RU" smtClean="0"/>
              <a:pPr algn="r">
                <a:defRPr/>
              </a:pPr>
              <a:t>8</a:t>
            </a:fld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1560" y="620688"/>
            <a:ext cx="7992888" cy="2952328"/>
          </a:xfrm>
          <a:prstGeom prst="roundRect">
            <a:avLst/>
          </a:prstGeom>
          <a:solidFill>
            <a:srgbClr val="0000FF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Ключевой показатель для расчета субвенций –</a:t>
            </a:r>
          </a:p>
          <a:p>
            <a:pPr algn="ctr"/>
            <a:endParaRPr lang="ru-RU" sz="2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количество </a:t>
            </a:r>
            <a:r>
              <a:rPr lang="ru-RU" sz="2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архивных дел</a:t>
            </a: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отнесенных к государственной собственности региона и хранящихся в муниципальных архивах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1560" y="4149080"/>
            <a:ext cx="7992888" cy="18002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Стоимость хранения </a:t>
            </a:r>
            <a:r>
              <a:rPr lang="ru-RU" sz="20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дела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год в муниципальных 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архивах: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</a:t>
            </a:r>
            <a:r>
              <a:rPr lang="ru-RU" sz="3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рубля 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(Пензенская область)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 </a:t>
            </a:r>
            <a:r>
              <a:rPr lang="ru-RU" sz="3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48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рублей 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(Удмуртия)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36811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24954"/>
              </p:ext>
            </p:extLst>
          </p:nvPr>
        </p:nvGraphicFramePr>
        <p:xfrm>
          <a:off x="0" y="1196752"/>
          <a:ext cx="9170988" cy="5459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0643" name="Text Box 3"/>
          <p:cNvSpPr txBox="1">
            <a:spLocks noChangeArrowheads="1"/>
          </p:cNvSpPr>
          <p:nvPr/>
        </p:nvSpPr>
        <p:spPr bwMode="auto">
          <a:xfrm>
            <a:off x="0" y="116632"/>
            <a:ext cx="9144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2800" b="1" dirty="0" smtClean="0">
                <a:latin typeface="Verdana" pitchFamily="34" charset="0"/>
              </a:rPr>
              <a:t>На хранении в муниципальных архивах </a:t>
            </a:r>
            <a:r>
              <a:rPr lang="ru-RU" sz="2800" b="1" dirty="0" err="1" smtClean="0">
                <a:latin typeface="Verdana" pitchFamily="34" charset="0"/>
              </a:rPr>
              <a:t>ПФО</a:t>
            </a:r>
            <a:r>
              <a:rPr lang="ru-RU" sz="2800" b="1" dirty="0" smtClean="0">
                <a:latin typeface="Verdana" pitchFamily="34" charset="0"/>
              </a:rPr>
              <a:t> находится 19,67 млн. дел</a:t>
            </a:r>
            <a:endParaRPr lang="ru-RU" sz="2800" b="1" dirty="0">
              <a:latin typeface="Verdana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6262759" y="6492875"/>
            <a:ext cx="2895600" cy="365125"/>
          </a:xfrm>
        </p:spPr>
        <p:txBody>
          <a:bodyPr/>
          <a:lstStyle/>
          <a:p>
            <a:pPr algn="r">
              <a:defRPr/>
            </a:pPr>
            <a:fld id="{8DB6D85F-211D-427C-A922-5DF562A9353D}" type="slidenum">
              <a:rPr lang="ru-RU" smtClean="0"/>
              <a:pPr algn="r">
                <a:defRPr/>
              </a:pPr>
              <a:t>9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593467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Verdana" pitchFamily="34" charset="0"/>
              </a:rPr>
              <a:t>Муниципальным </a:t>
            </a:r>
            <a:r>
              <a:rPr lang="ru-RU" sz="2800" b="1" dirty="0">
                <a:latin typeface="Verdana" pitchFamily="34" charset="0"/>
              </a:rPr>
              <a:t>властям выделены в 2017 г. субвенций в объеме 70 млн. </a:t>
            </a:r>
            <a:r>
              <a:rPr lang="ru-RU" sz="2800" b="1" dirty="0" smtClean="0">
                <a:latin typeface="Verdana" pitchFamily="34" charset="0"/>
              </a:rPr>
              <a:t>руб.</a:t>
            </a:r>
            <a:endParaRPr lang="ru-RU" sz="2800" b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42115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7614</TotalTime>
  <Words>1968</Words>
  <Application>Microsoft Office PowerPoint</Application>
  <PresentationFormat>Экран (4:3)</PresentationFormat>
  <Paragraphs>372</Paragraphs>
  <Slides>72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4" baseType="lpstr">
      <vt:lpstr>Тема Office</vt:lpstr>
      <vt:lpstr>Acrobat Document</vt:lpstr>
      <vt:lpstr>«Опыт и перспективы осуществления органами местного самоуправления отдельных государственных полномочий субъектов России в области архивного дела»</vt:lpstr>
      <vt:lpstr>Выступление начальника отдела по делам архивов Министерства культуры Кировской области Касиловой Марины Рашитовны (г. Пенза, 06.06.2017)</vt:lpstr>
      <vt:lpstr>Доклад на НМС в 2017 году «О взаимодействии органов  управления архивным делом субъектов ПФО и органов местного самоуправления в сфере архивного дела»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Органы местного самоуправления наделены:  «типовые» государственные полномочия </vt:lpstr>
      <vt:lpstr>Презентация PowerPoint</vt:lpstr>
      <vt:lpstr>Презентация PowerPoint</vt:lpstr>
      <vt:lpstr>Заседание Экспертно-проверочной комиссии Министерства культуры, национальной политики, туризма и архивного дела Республики Мордовия</vt:lpstr>
      <vt:lpstr>Методические разработки архивистов Республики Татарстан   1) Памятка по организации работы по внесению изменений в список организаций – источников комплектования государственных и муниципальных архивов Республики Татарстан (Казань, 2010);   2) Примерная форма аналитической справки к списку организаций – источников комплектования муниципальных архивов (Казань, 2012);   3) Примерные положения об архиве и о постоянно действующей экспертной комиссии организаций – источников комплектования муниципальных архивов, рекомендации по составлению положения об архиве и о постоянно действующей ЭК;   4) Примерная номенклатура дел Территориального отделения Департамента казначейства Министерства Финансов Республики Татарстан (Казань, 2009);         5) Примерная номенклатура дел  театра (Казань, 2014).</vt:lpstr>
      <vt:lpstr>Методические разработки архивистов Удмуртии    1) Примерная номенклатура дел редакции газеты (журнала) (2015);   2) Примерная номенклатура дел учреждения здравоохранения (больницы) (2015);  2) Примерная номенклатура дел государственного казенного учреждения – лесничества (2016).</vt:lpstr>
      <vt:lpstr>Презентация PowerPoint</vt:lpstr>
      <vt:lpstr>Закон Удмуртской Республики от 04.07.2016 N 43-РЗ «О внесении изменений в Закон Удмуртской Республики «О наделении органов местного самоуправления отдельными государственными полномочиями Удмуртской Республики в области архивного дела»</vt:lpstr>
      <vt:lpstr>Презентация PowerPoint</vt:lpstr>
      <vt:lpstr>Проверка соблюдения архивного законодательства в отделе по делам архивов Администрации  МО «Дебесский район», Удмуртия, 05.05.2017</vt:lpstr>
      <vt:lpstr>Особые условия прекращения полномочий в регионах ПФО</vt:lpstr>
      <vt:lpstr>Презентация PowerPoint</vt:lpstr>
      <vt:lpstr>Презентация PowerPoint</vt:lpstr>
      <vt:lpstr>Государственная программа «Развитие архивного дела в Республике Татарстан  на 2016-2020 годы»   (утверждена постановлением Кабинета Министров Республики Татарстан от 10.06.2016 № 395)</vt:lpstr>
      <vt:lpstr>Презентация PowerPoint</vt:lpstr>
      <vt:lpstr>Муниципальное бюджетное учреждение «Архив документов по личному составу»  г. Набережные Челны, Республика Татарстан</vt:lpstr>
      <vt:lpstr>Презентация PowerPoint</vt:lpstr>
      <vt:lpstr>Скан формы Татарстана</vt:lpstr>
      <vt:lpstr>Презентация PowerPoint</vt:lpstr>
      <vt:lpstr>Презентация PowerPoint</vt:lpstr>
      <vt:lpstr>Зональный семинар с муниципальными архивами по вопросам планирования и отчетности (Ижевск, 2017)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Закон УР от 29.12.2005 N 82-РЗ «О наделении органов местного самоуправления отдельными государственными полномочиями Удмуртской Республики в области архивного дела»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Семинар с муниципальными архивами,  г. Ижевск, ноябрь 2017 г. </vt:lpstr>
      <vt:lpstr>При изменении организациями формы собственности:</vt:lpstr>
      <vt:lpstr>Заседание экспертно-проверочных комиссий архивных органов Мордовии и Удмуртии</vt:lpstr>
      <vt:lpstr>Презентация PowerPoint</vt:lpstr>
      <vt:lpstr> Из Постановления Правительства Удмуртской Республики  от 04.03.2013 № 97 «О государственных услугах, предоставление которых организуется в многофункциональных центрах предоставления государственных и муниципальных услуг в Удмуртской Республике» </vt:lpstr>
      <vt:lpstr>Презентация PowerPoint</vt:lpstr>
      <vt:lpstr>Основной критерий отнесения запросов пользователей к государственной или муниципальной услугам - собственность архивных документов, применяется: </vt:lpstr>
      <vt:lpstr>Не взаимодействуют с МФЦ при предоставлении государственных услуг, переданных ОМС</vt:lpstr>
      <vt:lpstr>Заключены соглашения о предоставлении государственных услуг между ОМС и МФЦ</vt:lpstr>
      <vt:lpstr>Презентация PowerPoint</vt:lpstr>
      <vt:lpstr>Презентация PowerPoint</vt:lpstr>
      <vt:lpstr>Презентация PowerPoint</vt:lpstr>
      <vt:lpstr>Презентация PowerPoint</vt:lpstr>
      <vt:lpstr>Торжественное открытие нового помещения  МКУ «Архив муниципального образования «Город Киров», 25.04.2017</vt:lpstr>
      <vt:lpstr>Открытие нового хранилища в Управлении по делам архивов Администрации г. Ижевска, 01.12.2015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проблемах обеспечения сохранности документов исполнительных органов государственной власти Удмуртской Республики при переходе на электронный документооборот</dc:title>
  <dc:creator>User</dc:creator>
  <cp:lastModifiedBy>Shestakova</cp:lastModifiedBy>
  <cp:revision>521</cp:revision>
  <cp:lastPrinted>2015-12-15T12:49:31Z</cp:lastPrinted>
  <dcterms:created xsi:type="dcterms:W3CDTF">2015-12-09T05:51:46Z</dcterms:created>
  <dcterms:modified xsi:type="dcterms:W3CDTF">2018-04-19T13:43:15Z</dcterms:modified>
</cp:coreProperties>
</file>